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7"/>
  </p:notesMasterIdLst>
  <p:handoutMasterIdLst>
    <p:handoutMasterId r:id="rId58"/>
  </p:handoutMasterIdLst>
  <p:sldIdLst>
    <p:sldId id="257" r:id="rId2"/>
    <p:sldId id="768" r:id="rId3"/>
    <p:sldId id="769" r:id="rId4"/>
    <p:sldId id="988" r:id="rId5"/>
    <p:sldId id="971" r:id="rId6"/>
    <p:sldId id="972" r:id="rId7"/>
    <p:sldId id="970" r:id="rId8"/>
    <p:sldId id="815" r:id="rId9"/>
    <p:sldId id="816" r:id="rId10"/>
    <p:sldId id="835" r:id="rId11"/>
    <p:sldId id="836" r:id="rId12"/>
    <p:sldId id="854" r:id="rId13"/>
    <p:sldId id="826" r:id="rId14"/>
    <p:sldId id="830" r:id="rId15"/>
    <p:sldId id="991" r:id="rId16"/>
    <p:sldId id="992" r:id="rId17"/>
    <p:sldId id="993" r:id="rId18"/>
    <p:sldId id="994" r:id="rId19"/>
    <p:sldId id="995" r:id="rId20"/>
    <p:sldId id="996" r:id="rId21"/>
    <p:sldId id="997" r:id="rId22"/>
    <p:sldId id="998" r:id="rId23"/>
    <p:sldId id="999" r:id="rId24"/>
    <p:sldId id="981" r:id="rId25"/>
    <p:sldId id="966" r:id="rId26"/>
    <p:sldId id="974" r:id="rId27"/>
    <p:sldId id="965" r:id="rId28"/>
    <p:sldId id="967" r:id="rId29"/>
    <p:sldId id="968" r:id="rId30"/>
    <p:sldId id="1000" r:id="rId31"/>
    <p:sldId id="973" r:id="rId32"/>
    <p:sldId id="975" r:id="rId33"/>
    <p:sldId id="976" r:id="rId34"/>
    <p:sldId id="1037" r:id="rId35"/>
    <p:sldId id="1038" r:id="rId36"/>
    <p:sldId id="1039" r:id="rId37"/>
    <p:sldId id="1040" r:id="rId38"/>
    <p:sldId id="1031" r:id="rId39"/>
    <p:sldId id="983" r:id="rId40"/>
    <p:sldId id="984" r:id="rId41"/>
    <p:sldId id="987" r:id="rId42"/>
    <p:sldId id="989" r:id="rId43"/>
    <p:sldId id="990" r:id="rId44"/>
    <p:sldId id="986" r:id="rId45"/>
    <p:sldId id="825" r:id="rId46"/>
    <p:sldId id="270" r:id="rId47"/>
    <p:sldId id="1001" r:id="rId48"/>
    <p:sldId id="1030" r:id="rId49"/>
    <p:sldId id="1026" r:id="rId50"/>
    <p:sldId id="1027" r:id="rId51"/>
    <p:sldId id="1029" r:id="rId52"/>
    <p:sldId id="1033" r:id="rId53"/>
    <p:sldId id="1034" r:id="rId54"/>
    <p:sldId id="1035" r:id="rId55"/>
    <p:sldId id="1036" r:id="rId56"/>
  </p:sldIdLst>
  <p:sldSz cx="9144000" cy="6858000" type="screen4x3"/>
  <p:notesSz cx="9945688"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41E"/>
    <a:srgbClr val="FF7C80"/>
    <a:srgbClr val="262626"/>
    <a:srgbClr val="D8BEE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58" autoAdjust="0"/>
    <p:restoredTop sz="94664" autoAdjust="0"/>
  </p:normalViewPr>
  <p:slideViewPr>
    <p:cSldViewPr snapToGrid="0">
      <p:cViewPr varScale="1">
        <p:scale>
          <a:sx n="119" d="100"/>
          <a:sy n="119" d="100"/>
        </p:scale>
        <p:origin x="1656" y="102"/>
      </p:cViewPr>
      <p:guideLst/>
    </p:cSldViewPr>
  </p:slideViewPr>
  <p:notesTextViewPr>
    <p:cViewPr>
      <p:scale>
        <a:sx n="1" d="1"/>
        <a:sy n="1" d="1"/>
      </p:scale>
      <p:origin x="0" y="0"/>
    </p:cViewPr>
  </p:notesTextViewPr>
  <p:notesViewPr>
    <p:cSldViewPr snapToGrid="0">
      <p:cViewPr varScale="1">
        <p:scale>
          <a:sx n="119" d="100"/>
          <a:sy n="119" d="100"/>
        </p:scale>
        <p:origin x="2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78022EE-B308-4947-AF5A-CC7A2E04050E}"/>
              </a:ext>
            </a:extLst>
          </p:cNvPr>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39FF2E6-D483-4501-87C7-92A5209D1E4D}"/>
              </a:ext>
            </a:extLst>
          </p:cNvPr>
          <p:cNvSpPr>
            <a:spLocks noGrp="1"/>
          </p:cNvSpPr>
          <p:nvPr>
            <p:ph type="dt" sz="quarter" idx="1"/>
          </p:nvPr>
        </p:nvSpPr>
        <p:spPr>
          <a:xfrm>
            <a:off x="5633588" y="0"/>
            <a:ext cx="4309798" cy="344091"/>
          </a:xfrm>
          <a:prstGeom prst="rect">
            <a:avLst/>
          </a:prstGeom>
        </p:spPr>
        <p:txBody>
          <a:bodyPr vert="horz" lIns="91440" tIns="45720" rIns="91440" bIns="45720" rtlCol="0"/>
          <a:lstStyle>
            <a:lvl1pPr algn="r">
              <a:defRPr sz="1200"/>
            </a:lvl1pPr>
          </a:lstStyle>
          <a:p>
            <a:fld id="{AE5274AB-7A7C-447E-A240-4BFA8EA452A1}" type="datetimeFigureOut">
              <a:rPr kumimoji="1" lang="ja-JP" altLang="en-US" smtClean="0"/>
              <a:t>2021/9/10</a:t>
            </a:fld>
            <a:endParaRPr kumimoji="1" lang="ja-JP" altLang="en-US"/>
          </a:p>
        </p:txBody>
      </p:sp>
      <p:sp>
        <p:nvSpPr>
          <p:cNvPr id="4" name="フッター プレースホルダー 3">
            <a:extLst>
              <a:ext uri="{FF2B5EF4-FFF2-40B4-BE49-F238E27FC236}">
                <a16:creationId xmlns:a16="http://schemas.microsoft.com/office/drawing/2014/main" id="{FED08E88-983D-4711-B280-ACD828195891}"/>
              </a:ext>
            </a:extLst>
          </p:cNvPr>
          <p:cNvSpPr>
            <a:spLocks noGrp="1"/>
          </p:cNvSpPr>
          <p:nvPr>
            <p:ph type="ftr" sz="quarter" idx="2"/>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BBFD034-0AB4-47AB-A000-5E68653F9AAD}"/>
              </a:ext>
            </a:extLst>
          </p:cNvPr>
          <p:cNvSpPr>
            <a:spLocks noGrp="1"/>
          </p:cNvSpPr>
          <p:nvPr>
            <p:ph type="sldNum" sz="quarter" idx="3"/>
          </p:nvPr>
        </p:nvSpPr>
        <p:spPr>
          <a:xfrm>
            <a:off x="5633588" y="6513910"/>
            <a:ext cx="4309798" cy="344091"/>
          </a:xfrm>
          <a:prstGeom prst="rect">
            <a:avLst/>
          </a:prstGeom>
        </p:spPr>
        <p:txBody>
          <a:bodyPr vert="horz" lIns="91440" tIns="45720" rIns="91440" bIns="45720" rtlCol="0" anchor="b"/>
          <a:lstStyle>
            <a:lvl1pPr algn="r">
              <a:defRPr sz="1200"/>
            </a:lvl1pPr>
          </a:lstStyle>
          <a:p>
            <a:fld id="{D8123087-96C8-4D50-80CC-BFECD95B334C}" type="slidenum">
              <a:rPr kumimoji="1" lang="ja-JP" altLang="en-US" smtClean="0"/>
              <a:t>‹#›</a:t>
            </a:fld>
            <a:endParaRPr kumimoji="1" lang="ja-JP" altLang="en-US"/>
          </a:p>
        </p:txBody>
      </p:sp>
    </p:spTree>
    <p:extLst>
      <p:ext uri="{BB962C8B-B14F-4D97-AF65-F5344CB8AC3E}">
        <p14:creationId xmlns:p14="http://schemas.microsoft.com/office/powerpoint/2010/main" val="33246580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3588" y="0"/>
            <a:ext cx="4309798" cy="344091"/>
          </a:xfrm>
          <a:prstGeom prst="rect">
            <a:avLst/>
          </a:prstGeom>
        </p:spPr>
        <p:txBody>
          <a:bodyPr vert="horz" lIns="91440" tIns="45720" rIns="91440" bIns="45720" rtlCol="0"/>
          <a:lstStyle>
            <a:lvl1pPr algn="r">
              <a:defRPr sz="1200"/>
            </a:lvl1pPr>
          </a:lstStyle>
          <a:p>
            <a:fld id="{18B5AC50-E958-4E2B-AE98-2F71FA19B303}" type="datetimeFigureOut">
              <a:rPr kumimoji="1" lang="ja-JP" altLang="en-US" smtClean="0"/>
              <a:t>2021/9/10</a:t>
            </a:fld>
            <a:endParaRPr kumimoji="1" lang="ja-JP" altLang="en-US"/>
          </a:p>
        </p:txBody>
      </p:sp>
      <p:sp>
        <p:nvSpPr>
          <p:cNvPr id="4" name="スライド イメージ プレースホルダー 3"/>
          <p:cNvSpPr>
            <a:spLocks noGrp="1" noRot="1" noChangeAspect="1"/>
          </p:cNvSpPr>
          <p:nvPr>
            <p:ph type="sldImg" idx="2"/>
          </p:nvPr>
        </p:nvSpPr>
        <p:spPr>
          <a:xfrm>
            <a:off x="3429000" y="857250"/>
            <a:ext cx="3087688"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4569" y="3300412"/>
            <a:ext cx="795655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3588" y="6513910"/>
            <a:ext cx="4309798" cy="344091"/>
          </a:xfrm>
          <a:prstGeom prst="rect">
            <a:avLst/>
          </a:prstGeom>
        </p:spPr>
        <p:txBody>
          <a:bodyPr vert="horz" lIns="91440" tIns="45720" rIns="91440" bIns="45720" rtlCol="0" anchor="b"/>
          <a:lstStyle>
            <a:lvl1pPr algn="r">
              <a:defRPr sz="1200"/>
            </a:lvl1pPr>
          </a:lstStyle>
          <a:p>
            <a:fld id="{010DC990-81C6-4320-8605-10F72365BB65}" type="slidenum">
              <a:rPr kumimoji="1" lang="ja-JP" altLang="en-US" smtClean="0"/>
              <a:t>‹#›</a:t>
            </a:fld>
            <a:endParaRPr kumimoji="1" lang="ja-JP" altLang="en-US"/>
          </a:p>
        </p:txBody>
      </p:sp>
    </p:spTree>
    <p:extLst>
      <p:ext uri="{BB962C8B-B14F-4D97-AF65-F5344CB8AC3E}">
        <p14:creationId xmlns:p14="http://schemas.microsoft.com/office/powerpoint/2010/main" val="105455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29000" y="857250"/>
            <a:ext cx="3087688"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0</a:t>
            </a:fld>
            <a:endParaRPr kumimoji="1" lang="ja-JP" altLang="en-US"/>
          </a:p>
        </p:txBody>
      </p:sp>
    </p:spTree>
    <p:extLst>
      <p:ext uri="{BB962C8B-B14F-4D97-AF65-F5344CB8AC3E}">
        <p14:creationId xmlns:p14="http://schemas.microsoft.com/office/powerpoint/2010/main" val="230861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30</a:t>
            </a:fld>
            <a:endParaRPr kumimoji="1" lang="ja-JP" altLang="en-US"/>
          </a:p>
        </p:txBody>
      </p:sp>
    </p:spTree>
    <p:extLst>
      <p:ext uri="{BB962C8B-B14F-4D97-AF65-F5344CB8AC3E}">
        <p14:creationId xmlns:p14="http://schemas.microsoft.com/office/powerpoint/2010/main" val="27870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921C816-B36E-4CC4-AAA8-50D8956304A8}" type="datetime1">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76621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78893E9-1566-4D68-B3BE-B6C3498C316B}" type="datetime1">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37372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D2B52A9-54D0-43F7-A211-FCB21FB9E7E2}" type="datetime1">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11554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20568E-64CC-4E4C-8C78-EF2D1249094F}" type="datetime1">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41134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A0B3D74-2F30-4242-9C02-CB7F963CA737}" type="datetime1">
              <a:rPr kumimoji="1" lang="ja-JP" altLang="en-US" smtClean="0"/>
              <a:t>2021/9/10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6926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8B11449-34E0-4A53-A2FF-18A8D8D101E5}" type="datetime1">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39491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6853E1-F303-4DF9-AD20-396D8566310C}" type="datetime1">
              <a:rPr kumimoji="1" lang="ja-JP" altLang="en-US" smtClean="0"/>
              <a:t>2021/9/10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4408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AF65A2-E601-4934-91B5-9E26BFF96467}" type="datetime1">
              <a:rPr kumimoji="1" lang="ja-JP" altLang="en-US" smtClean="0"/>
              <a:t>2021/9/10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246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C2E77-45E4-4D80-BADB-AC3726270BAB}" type="datetime1">
              <a:rPr kumimoji="1" lang="ja-JP" altLang="en-US" smtClean="0"/>
              <a:t>2021/9/10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819058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66025B-2FF7-46DE-8E13-008E14F42AD4}" type="datetime1">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42622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85CA73-E1E8-4433-9A26-1B157778AFF1}" type="datetime1">
              <a:rPr kumimoji="1" lang="ja-JP" altLang="en-US" smtClean="0"/>
              <a:t>2021/9/10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7937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A9A8997-9500-463A-9CF1-CCB57F76694F}"/>
              </a:ext>
            </a:extLst>
          </p:cNvPr>
          <p:cNvSpPr/>
          <p:nvPr userDrawn="1"/>
        </p:nvSpPr>
        <p:spPr>
          <a:xfrm>
            <a:off x="7797114" y="180118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0A369-B1BC-4770-B7DA-67783780F99A}" type="datetime1">
              <a:rPr kumimoji="1" lang="ja-JP" altLang="en-US" smtClean="0"/>
              <a:t>2021/9/10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79041-85C9-4E87-BF27-D58171D975DA}"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8CD344D5-ED43-464D-A474-EC5F7497567F}"/>
              </a:ext>
            </a:extLst>
          </p:cNvPr>
          <p:cNvSpPr/>
          <p:nvPr userDrawn="1"/>
        </p:nvSpPr>
        <p:spPr>
          <a:xfrm>
            <a:off x="8328454" y="0"/>
            <a:ext cx="815546" cy="2051222"/>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8" name="正方形/長方形 7">
            <a:extLst>
              <a:ext uri="{FF2B5EF4-FFF2-40B4-BE49-F238E27FC236}">
                <a16:creationId xmlns:a16="http://schemas.microsoft.com/office/drawing/2014/main" id="{A4268719-9F59-4F8A-A724-74C6435FC9DF}"/>
              </a:ext>
            </a:extLst>
          </p:cNvPr>
          <p:cNvSpPr/>
          <p:nvPr userDrawn="1"/>
        </p:nvSpPr>
        <p:spPr>
          <a:xfrm>
            <a:off x="7310566" y="-9838"/>
            <a:ext cx="1425661" cy="681036"/>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9" name="正方形/長方形 8">
            <a:extLst>
              <a:ext uri="{FF2B5EF4-FFF2-40B4-BE49-F238E27FC236}">
                <a16:creationId xmlns:a16="http://schemas.microsoft.com/office/drawing/2014/main" id="{FA5C32B7-AB2F-4701-A475-1AC6F7A88925}"/>
              </a:ext>
            </a:extLst>
          </p:cNvPr>
          <p:cNvSpPr/>
          <p:nvPr userDrawn="1"/>
        </p:nvSpPr>
        <p:spPr>
          <a:xfrm>
            <a:off x="6561438" y="29535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0" name="正方形/長方形 9">
            <a:extLst>
              <a:ext uri="{FF2B5EF4-FFF2-40B4-BE49-F238E27FC236}">
                <a16:creationId xmlns:a16="http://schemas.microsoft.com/office/drawing/2014/main" id="{E0DEB8D6-6491-4710-9B28-834D72D9D42A}"/>
              </a:ext>
            </a:extLst>
          </p:cNvPr>
          <p:cNvSpPr/>
          <p:nvPr userDrawn="1"/>
        </p:nvSpPr>
        <p:spPr>
          <a:xfrm>
            <a:off x="1" y="5436973"/>
            <a:ext cx="864972" cy="142102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1" name="正方形/長方形 10">
            <a:extLst>
              <a:ext uri="{FF2B5EF4-FFF2-40B4-BE49-F238E27FC236}">
                <a16:creationId xmlns:a16="http://schemas.microsoft.com/office/drawing/2014/main" id="{0884EA38-1157-417D-A4E4-23019D626771}"/>
              </a:ext>
            </a:extLst>
          </p:cNvPr>
          <p:cNvSpPr/>
          <p:nvPr userDrawn="1"/>
        </p:nvSpPr>
        <p:spPr>
          <a:xfrm>
            <a:off x="228987" y="6356351"/>
            <a:ext cx="1500960" cy="51077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Tree>
    <p:extLst>
      <p:ext uri="{BB962C8B-B14F-4D97-AF65-F5344CB8AC3E}">
        <p14:creationId xmlns:p14="http://schemas.microsoft.com/office/powerpoint/2010/main" val="1912265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www.street-academy.com/steachers/465170"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EB05FB-13BC-4C79-886C-8336235BC9B6}"/>
              </a:ext>
            </a:extLst>
          </p:cNvPr>
          <p:cNvSpPr>
            <a:spLocks noGrp="1"/>
          </p:cNvSpPr>
          <p:nvPr>
            <p:ph type="ctrTitle"/>
          </p:nvPr>
        </p:nvSpPr>
        <p:spPr>
          <a:xfrm>
            <a:off x="114300" y="2064375"/>
            <a:ext cx="8915400" cy="1516020"/>
          </a:xfrm>
        </p:spPr>
        <p:txBody>
          <a:bodyPr anchor="b">
            <a:normAutofit/>
          </a:bodyPr>
          <a:lstStyle/>
          <a:p>
            <a:r>
              <a:rPr lang="en-US" altLang="ja-JP" sz="4400" b="1" dirty="0">
                <a:latin typeface="メイリオ" panose="020B0604030504040204" pitchFamily="50" charset="-128"/>
                <a:ea typeface="メイリオ" panose="020B0604030504040204" pitchFamily="50" charset="-128"/>
              </a:rPr>
              <a:t>Python</a:t>
            </a:r>
            <a:r>
              <a:rPr lang="ja-JP" altLang="en-US" sz="4400" b="1" dirty="0">
                <a:latin typeface="メイリオ" panose="020B0604030504040204" pitchFamily="50" charset="-128"/>
                <a:ea typeface="メイリオ" panose="020B0604030504040204" pitchFamily="50" charset="-128"/>
              </a:rPr>
              <a:t>初級</a:t>
            </a:r>
          </a:p>
        </p:txBody>
      </p:sp>
      <p:sp>
        <p:nvSpPr>
          <p:cNvPr id="14" name="字幕 2">
            <a:extLst>
              <a:ext uri="{FF2B5EF4-FFF2-40B4-BE49-F238E27FC236}">
                <a16:creationId xmlns:a16="http://schemas.microsoft.com/office/drawing/2014/main" id="{CA3F89F2-6E91-4CD8-93D7-F1A197DF4C42}"/>
              </a:ext>
            </a:extLst>
          </p:cNvPr>
          <p:cNvSpPr txBox="1">
            <a:spLocks/>
          </p:cNvSpPr>
          <p:nvPr/>
        </p:nvSpPr>
        <p:spPr>
          <a:xfrm>
            <a:off x="4384477" y="3192435"/>
            <a:ext cx="3730823" cy="833064"/>
          </a:xfrm>
          <a:prstGeom prst="rect">
            <a:avLst/>
          </a:prstGeom>
        </p:spPr>
        <p:txBody>
          <a:bodyPr vert="horz" lIns="68580" tIns="34290" rIns="68580" bIns="34290" rtlCol="0">
            <a:normAutofit/>
          </a:bodyPr>
          <a:lstStyle>
            <a:lvl1pPr marL="0" indent="0" algn="ctr" defTabSz="914400" rtl="0" eaLnBrk="1" latinLnBrk="0" hangingPunct="1">
              <a:lnSpc>
                <a:spcPct val="12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ja-JP" altLang="en-US" sz="21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208228C4-9DD6-4B84-88F3-417F3D0A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77" y="5701784"/>
            <a:ext cx="3730823" cy="953587"/>
          </a:xfrm>
          <a:prstGeom prst="rect">
            <a:avLst/>
          </a:prstGeom>
        </p:spPr>
      </p:pic>
      <p:sp>
        <p:nvSpPr>
          <p:cNvPr id="3" name="楕円 2">
            <a:extLst>
              <a:ext uri="{FF2B5EF4-FFF2-40B4-BE49-F238E27FC236}">
                <a16:creationId xmlns:a16="http://schemas.microsoft.com/office/drawing/2014/main" id="{76FCBDB3-5FE2-4FEB-8997-FC944C5F958C}"/>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5421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406027" y="1242588"/>
            <a:ext cx="6212519"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フローチャート作るための一番のポイントは</a:t>
            </a:r>
            <a:r>
              <a:rPr lang="ja-JP" altLang="en-US" sz="1400" b="1" dirty="0">
                <a:solidFill>
                  <a:schemeClr val="accent6"/>
                </a:solidFill>
                <a:latin typeface="メイリオ" panose="020B0604030504040204" pitchFamily="50" charset="-128"/>
                <a:ea typeface="メイリオ" panose="020B0604030504040204" pitchFamily="50" charset="-128"/>
              </a:rPr>
              <a:t>規則性</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その作業の規則性をいかに見つけるかが重要です</a:t>
            </a:r>
            <a:endParaRPr lang="en-US" altLang="ja-JP"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006C306-0A3A-4752-95FA-DF73D5771AC1}"/>
              </a:ext>
            </a:extLst>
          </p:cNvPr>
          <p:cNvSpPr txBox="1"/>
          <p:nvPr/>
        </p:nvSpPr>
        <p:spPr>
          <a:xfrm>
            <a:off x="111211" y="657813"/>
            <a:ext cx="5106741"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7" name="テキスト ボックス 6">
            <a:extLst>
              <a:ext uri="{FF2B5EF4-FFF2-40B4-BE49-F238E27FC236}">
                <a16:creationId xmlns:a16="http://schemas.microsoft.com/office/drawing/2014/main" id="{94207046-0CD8-4925-9D9D-337BE38F8736}"/>
              </a:ext>
            </a:extLst>
          </p:cNvPr>
          <p:cNvSpPr txBox="1"/>
          <p:nvPr/>
        </p:nvSpPr>
        <p:spPr bwMode="auto">
          <a:xfrm>
            <a:off x="640170" y="2050423"/>
            <a:ext cx="8059664" cy="1438855"/>
          </a:xfrm>
          <a:prstGeom prst="rect">
            <a:avLst/>
          </a:prstGeom>
          <a:noFill/>
        </p:spPr>
        <p:txBody>
          <a:bodyPr wrap="square" rtlCol="0">
            <a:spAutoFit/>
          </a:bodyPr>
          <a:lstStyle/>
          <a:p>
            <a:pPr>
              <a:lnSpc>
                <a:spcPct val="150000"/>
              </a:lnSpc>
            </a:pPr>
            <a:r>
              <a:rPr lang="ja-JP" altLang="en-US" sz="2000" b="1" dirty="0">
                <a:latin typeface="メイリオ" panose="020B0604030504040204" pitchFamily="50" charset="-128"/>
                <a:ea typeface="メイリオ" panose="020B0604030504040204" pitchFamily="50" charset="-128"/>
              </a:rPr>
              <a:t>＊この作業は同じことの繰り返しなんだよな～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＊でもこの作業の時は違うんだよな～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＊ケースが多すぎなんだけど、ある程度規則性はあるんだよな～</a:t>
            </a:r>
            <a:endParaRPr lang="en-US" altLang="ja-JP" sz="20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FD64CB5-CB19-4573-8FA6-C53FD44E1B2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11" name="テキスト ボックス 10">
            <a:extLst>
              <a:ext uri="{FF2B5EF4-FFF2-40B4-BE49-F238E27FC236}">
                <a16:creationId xmlns:a16="http://schemas.microsoft.com/office/drawing/2014/main" id="{89BE6BF8-3168-4CC8-92AB-A84A699EE141}"/>
              </a:ext>
            </a:extLst>
          </p:cNvPr>
          <p:cNvSpPr txBox="1"/>
          <p:nvPr/>
        </p:nvSpPr>
        <p:spPr bwMode="auto">
          <a:xfrm>
            <a:off x="406026" y="3585380"/>
            <a:ext cx="6212519"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先ずは、こんなことが見つかってこれば大丈夫です</a:t>
            </a:r>
            <a:r>
              <a:rPr lang="en-US" altLang="ja-JP" sz="1400" dirty="0">
                <a:latin typeface="メイリオ" panose="020B0604030504040204" pitchFamily="50" charset="-128"/>
                <a:ea typeface="メイリオ" panose="020B0604030504040204" pitchFamily="50" charset="-128"/>
              </a:rPr>
              <a:t>!!</a:t>
            </a:r>
          </a:p>
          <a:p>
            <a:pPr>
              <a:lnSpc>
                <a:spcPct val="150000"/>
              </a:lnSpc>
            </a:pPr>
            <a:r>
              <a:rPr lang="ja-JP" altLang="en-US" sz="1400" dirty="0">
                <a:latin typeface="メイリオ" panose="020B0604030504040204" pitchFamily="50" charset="-128"/>
                <a:ea typeface="メイリオ" panose="020B0604030504040204" pitchFamily="50" charset="-128"/>
              </a:rPr>
              <a:t>ココから細かく落とし込んでいけばいいだけのことです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アルゴリズムは大きくわかれば、</a:t>
            </a:r>
            <a:r>
              <a:rPr lang="en-US" altLang="ja-JP" sz="1400" dirty="0">
                <a:latin typeface="メイリオ" panose="020B0604030504040204" pitchFamily="50" charset="-128"/>
                <a:ea typeface="メイリオ" panose="020B0604030504040204" pitchFamily="50" charset="-128"/>
              </a:rPr>
              <a:t>3</a:t>
            </a:r>
            <a:r>
              <a:rPr lang="ja-JP" altLang="en-US" sz="1400" dirty="0">
                <a:latin typeface="メイリオ" panose="020B0604030504040204" pitchFamily="50" charset="-128"/>
                <a:ea typeface="メイリオ" panose="020B0604030504040204" pitchFamily="50" charset="-128"/>
              </a:rPr>
              <a:t>つのブロックにしか分かれません</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E638E220-D0E8-4B53-B2C2-9E55117AF445}"/>
              </a:ext>
            </a:extLst>
          </p:cNvPr>
          <p:cNvSpPr/>
          <p:nvPr/>
        </p:nvSpPr>
        <p:spPr>
          <a:xfrm>
            <a:off x="997365" y="4725077"/>
            <a:ext cx="1934588" cy="1138837"/>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入力操作</a:t>
            </a:r>
          </a:p>
        </p:txBody>
      </p:sp>
      <p:sp>
        <p:nvSpPr>
          <p:cNvPr id="13" name="四角形: 角を丸くする 12">
            <a:extLst>
              <a:ext uri="{FF2B5EF4-FFF2-40B4-BE49-F238E27FC236}">
                <a16:creationId xmlns:a16="http://schemas.microsoft.com/office/drawing/2014/main" id="{C7C8064A-B2AE-45A6-88B6-4DF1CE4E3F30}"/>
              </a:ext>
            </a:extLst>
          </p:cNvPr>
          <p:cNvSpPr/>
          <p:nvPr/>
        </p:nvSpPr>
        <p:spPr>
          <a:xfrm>
            <a:off x="3382503" y="4725077"/>
            <a:ext cx="1934588" cy="1138837"/>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処理</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加工</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操作</a:t>
            </a:r>
          </a:p>
        </p:txBody>
      </p:sp>
      <p:sp>
        <p:nvSpPr>
          <p:cNvPr id="14" name="四角形: 角を丸くする 13">
            <a:extLst>
              <a:ext uri="{FF2B5EF4-FFF2-40B4-BE49-F238E27FC236}">
                <a16:creationId xmlns:a16="http://schemas.microsoft.com/office/drawing/2014/main" id="{92E94255-FA4D-451D-9BC2-E3290CC90362}"/>
              </a:ext>
            </a:extLst>
          </p:cNvPr>
          <p:cNvSpPr/>
          <p:nvPr/>
        </p:nvSpPr>
        <p:spPr>
          <a:xfrm>
            <a:off x="5767641" y="4725077"/>
            <a:ext cx="1934588" cy="113883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出力操作</a:t>
            </a:r>
          </a:p>
        </p:txBody>
      </p:sp>
      <p:pic>
        <p:nvPicPr>
          <p:cNvPr id="5" name="図 4">
            <a:extLst>
              <a:ext uri="{FF2B5EF4-FFF2-40B4-BE49-F238E27FC236}">
                <a16:creationId xmlns:a16="http://schemas.microsoft.com/office/drawing/2014/main" id="{862C0D65-3701-4538-99BB-A0FF9FB3D6D3}"/>
              </a:ext>
            </a:extLst>
          </p:cNvPr>
          <p:cNvPicPr>
            <a:picLocks noChangeAspect="1"/>
          </p:cNvPicPr>
          <p:nvPr/>
        </p:nvPicPr>
        <p:blipFill rotWithShape="1">
          <a:blip r:embed="rId2">
            <a:extLst>
              <a:ext uri="{28A0092B-C50C-407E-A947-70E740481C1C}">
                <a14:useLocalDpi xmlns:a14="http://schemas.microsoft.com/office/drawing/2010/main" val="0"/>
              </a:ext>
            </a:extLst>
          </a:blip>
          <a:srcRect l="32090" t="5370" r="50000" b="55183"/>
          <a:stretch/>
        </p:blipFill>
        <p:spPr>
          <a:xfrm>
            <a:off x="5585539" y="301526"/>
            <a:ext cx="1595333" cy="2485036"/>
          </a:xfrm>
          <a:prstGeom prst="rect">
            <a:avLst/>
          </a:prstGeom>
        </p:spPr>
      </p:pic>
      <p:sp>
        <p:nvSpPr>
          <p:cNvPr id="15" name="楕円 14">
            <a:extLst>
              <a:ext uri="{FF2B5EF4-FFF2-40B4-BE49-F238E27FC236}">
                <a16:creationId xmlns:a16="http://schemas.microsoft.com/office/drawing/2014/main" id="{89791F9F-CB80-46EB-9022-2F85DFB5B2BF}"/>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821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5031240"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10</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95692"/>
            <a:ext cx="4460787"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言語化した作業内容をフローチャートにしていきます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フローチャートの形をご説明します</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14CAF737-A8EA-4FCB-A575-02AD5F4F6753}"/>
              </a:ext>
            </a:extLst>
          </p:cNvPr>
          <p:cNvSpPr/>
          <p:nvPr/>
        </p:nvSpPr>
        <p:spPr>
          <a:xfrm>
            <a:off x="474910" y="3145281"/>
            <a:ext cx="1112663" cy="56743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BCAAE28-67AA-4852-A880-D93964A28B30}"/>
              </a:ext>
            </a:extLst>
          </p:cNvPr>
          <p:cNvCxnSpPr>
            <a:cxnSpLocks/>
          </p:cNvCxnSpPr>
          <p:nvPr/>
        </p:nvCxnSpPr>
        <p:spPr>
          <a:xfrm flipH="1">
            <a:off x="6457950" y="5955263"/>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4FC64B-919D-4A47-9B72-9E8CA501CC71}"/>
              </a:ext>
            </a:extLst>
          </p:cNvPr>
          <p:cNvCxnSpPr>
            <a:cxnSpLocks/>
          </p:cNvCxnSpPr>
          <p:nvPr/>
        </p:nvCxnSpPr>
        <p:spPr>
          <a:xfrm>
            <a:off x="6460498" y="3311672"/>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8894920-67D7-43DC-9319-208BB823029D}"/>
              </a:ext>
            </a:extLst>
          </p:cNvPr>
          <p:cNvSpPr/>
          <p:nvPr/>
        </p:nvSpPr>
        <p:spPr>
          <a:xfrm>
            <a:off x="5439068" y="191118"/>
            <a:ext cx="3394192" cy="2455037"/>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solidFill>
                <a:latin typeface="メイリオ" panose="020B0604030504040204" pitchFamily="50" charset="-128"/>
                <a:ea typeface="メイリオ" panose="020B0604030504040204" pitchFamily="50" charset="-128"/>
              </a:rPr>
              <a:t>ワンポイント</a:t>
            </a:r>
            <a:endParaRPr kumimoji="1" lang="en-US" altLang="ja-JP" sz="2000"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dirty="0">
                <a:solidFill>
                  <a:srgbClr val="FF7C80"/>
                </a:solidFill>
                <a:latin typeface="メイリオ" panose="020B0604030504040204" pitchFamily="50" charset="-128"/>
                <a:ea typeface="メイリオ" panose="020B0604030504040204" pitchFamily="50" charset="-128"/>
              </a:rPr>
              <a:t>フローチャートを作る目的は、</a:t>
            </a:r>
            <a:r>
              <a:rPr kumimoji="1" lang="en-US" altLang="ja-JP" sz="1200" b="1" dirty="0">
                <a:solidFill>
                  <a:srgbClr val="FF7C80"/>
                </a:solidFill>
                <a:latin typeface="メイリオ" panose="020B0604030504040204" pitchFamily="50" charset="-128"/>
                <a:ea typeface="メイリオ" panose="020B0604030504040204" pitchFamily="50" charset="-128"/>
              </a:rPr>
              <a:t>VBA</a:t>
            </a:r>
            <a:r>
              <a:rPr kumimoji="1" lang="ja-JP" altLang="en-US" sz="1200" b="1" dirty="0">
                <a:solidFill>
                  <a:srgbClr val="FF7C80"/>
                </a:solidFill>
                <a:latin typeface="メイリオ" panose="020B0604030504040204" pitchFamily="50" charset="-128"/>
                <a:ea typeface="メイリオ" panose="020B0604030504040204" pitchFamily="50" charset="-128"/>
              </a:rPr>
              <a:t>を作るため</a:t>
            </a:r>
            <a:r>
              <a:rPr kumimoji="1" lang="ja-JP" altLang="en-US" sz="1200" dirty="0">
                <a:solidFill>
                  <a:schemeClr val="tx1"/>
                </a:solidFill>
                <a:latin typeface="メイリオ" panose="020B0604030504040204" pitchFamily="50" charset="-128"/>
                <a:ea typeface="メイリオ" panose="020B0604030504040204" pitchFamily="50" charset="-128"/>
              </a:rPr>
              <a:t>なので、ココではあまりや形などにはこだわらないようにしましょう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大事なのは、</a:t>
            </a:r>
            <a:r>
              <a:rPr kumimoji="1" lang="ja-JP" altLang="en-US" sz="1200" b="1" dirty="0">
                <a:solidFill>
                  <a:srgbClr val="FF7C80"/>
                </a:solidFill>
                <a:latin typeface="メイリオ" panose="020B0604030504040204" pitchFamily="50" charset="-128"/>
                <a:ea typeface="メイリオ" panose="020B0604030504040204" pitchFamily="50" charset="-128"/>
              </a:rPr>
              <a:t>作業をどこで区切っていけばいいか</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先ずは</a:t>
            </a:r>
            <a:r>
              <a:rPr kumimoji="1" lang="ja-JP" altLang="en-US" sz="1200" b="1" dirty="0">
                <a:solidFill>
                  <a:srgbClr val="FF7C80"/>
                </a:solidFill>
                <a:latin typeface="メイリオ" panose="020B0604030504040204" pitchFamily="50" charset="-128"/>
                <a:ea typeface="メイリオ" panose="020B0604030504040204" pitchFamily="50" charset="-128"/>
              </a:rPr>
              <a:t>大雑把に区切って</a:t>
            </a:r>
            <a:r>
              <a:rPr kumimoji="1" lang="ja-JP" altLang="en-US" sz="1200" dirty="0">
                <a:solidFill>
                  <a:schemeClr val="tx1"/>
                </a:solidFill>
                <a:latin typeface="メイリオ" panose="020B0604030504040204" pitchFamily="50" charset="-128"/>
                <a:ea typeface="メイリオ" panose="020B0604030504040204" pitchFamily="50" charset="-128"/>
              </a:rPr>
              <a:t>いきながら後から細かく分けていきましょう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F495785F-2690-4236-B5D0-B4C195624D30}"/>
              </a:ext>
            </a:extLst>
          </p:cNvPr>
          <p:cNvSpPr/>
          <p:nvPr/>
        </p:nvSpPr>
        <p:spPr>
          <a:xfrm>
            <a:off x="474911" y="2336336"/>
            <a:ext cx="1112663" cy="5674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E81B2D36-247F-4965-BCD6-A65F59F7D028}"/>
              </a:ext>
            </a:extLst>
          </p:cNvPr>
          <p:cNvSpPr/>
          <p:nvPr/>
        </p:nvSpPr>
        <p:spPr>
          <a:xfrm>
            <a:off x="414650" y="3954226"/>
            <a:ext cx="1233182" cy="559965"/>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ひし形 7">
            <a:extLst>
              <a:ext uri="{FF2B5EF4-FFF2-40B4-BE49-F238E27FC236}">
                <a16:creationId xmlns:a16="http://schemas.microsoft.com/office/drawing/2014/main" id="{7A7F95B0-1FBB-415D-91E3-19EA0BF961A9}"/>
              </a:ext>
            </a:extLst>
          </p:cNvPr>
          <p:cNvSpPr/>
          <p:nvPr/>
        </p:nvSpPr>
        <p:spPr>
          <a:xfrm>
            <a:off x="414650" y="4763171"/>
            <a:ext cx="1341619" cy="677122"/>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手作業 14">
            <a:extLst>
              <a:ext uri="{FF2B5EF4-FFF2-40B4-BE49-F238E27FC236}">
                <a16:creationId xmlns:a16="http://schemas.microsoft.com/office/drawing/2014/main" id="{ED6DD529-1530-40E8-94E2-F989E46F5A25}"/>
              </a:ext>
            </a:extLst>
          </p:cNvPr>
          <p:cNvSpPr/>
          <p:nvPr/>
        </p:nvSpPr>
        <p:spPr>
          <a:xfrm>
            <a:off x="599944" y="611931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手作業 15">
            <a:extLst>
              <a:ext uri="{FF2B5EF4-FFF2-40B4-BE49-F238E27FC236}">
                <a16:creationId xmlns:a16="http://schemas.microsoft.com/office/drawing/2014/main" id="{59E97D95-F808-4437-BE6E-A6EB72ACF418}"/>
              </a:ext>
            </a:extLst>
          </p:cNvPr>
          <p:cNvSpPr/>
          <p:nvPr/>
        </p:nvSpPr>
        <p:spPr>
          <a:xfrm rot="10800000">
            <a:off x="599944" y="568927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C84176-628C-4A07-B656-5633AC94C877}"/>
              </a:ext>
            </a:extLst>
          </p:cNvPr>
          <p:cNvSpPr txBox="1"/>
          <p:nvPr/>
        </p:nvSpPr>
        <p:spPr bwMode="auto">
          <a:xfrm>
            <a:off x="1742347" y="2379423"/>
            <a:ext cx="232631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開始、終わり</a:t>
            </a:r>
            <a:endParaRPr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0899712-163E-4693-90DF-19C3C9EE3032}"/>
              </a:ext>
            </a:extLst>
          </p:cNvPr>
          <p:cNvSpPr txBox="1"/>
          <p:nvPr/>
        </p:nvSpPr>
        <p:spPr bwMode="auto">
          <a:xfrm>
            <a:off x="1756269" y="3096668"/>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処理、作業</a:t>
            </a:r>
            <a:endParaRPr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42BA4239-9F64-4BBB-BFCA-E05E5C5EEAE6}"/>
              </a:ext>
            </a:extLst>
          </p:cNvPr>
          <p:cNvSpPr txBox="1"/>
          <p:nvPr/>
        </p:nvSpPr>
        <p:spPr bwMode="auto">
          <a:xfrm>
            <a:off x="1756269" y="3955653"/>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読み込み、書き出し、出力、入力</a:t>
            </a:r>
            <a:endParaRPr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8AD155F-FEA8-4B7B-BA96-EAA9DEA4EBA9}"/>
              </a:ext>
            </a:extLst>
          </p:cNvPr>
          <p:cNvSpPr txBox="1"/>
          <p:nvPr/>
        </p:nvSpPr>
        <p:spPr bwMode="auto">
          <a:xfrm>
            <a:off x="1833168" y="485030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条件分岐</a:t>
            </a:r>
            <a:endParaRPr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D344B2DD-0380-448D-9F1F-65A73DD545CF}"/>
              </a:ext>
            </a:extLst>
          </p:cNvPr>
          <p:cNvSpPr txBox="1"/>
          <p:nvPr/>
        </p:nvSpPr>
        <p:spPr bwMode="auto">
          <a:xfrm>
            <a:off x="1833168" y="580843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繰り返し処理</a:t>
            </a:r>
            <a:endParaRPr lang="en-US" altLang="ja-JP" sz="16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7F203FA-DBD7-40B7-B0EC-C0E213D19C1B}"/>
              </a:ext>
            </a:extLst>
          </p:cNvPr>
          <p:cNvSpPr txBox="1"/>
          <p:nvPr/>
        </p:nvSpPr>
        <p:spPr>
          <a:xfrm>
            <a:off x="6088264" y="4847527"/>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24" name="テキスト ボックス 23">
            <a:extLst>
              <a:ext uri="{FF2B5EF4-FFF2-40B4-BE49-F238E27FC236}">
                <a16:creationId xmlns:a16="http://schemas.microsoft.com/office/drawing/2014/main" id="{90EC1392-6ED5-49C4-AEDC-1982212F6CA3}"/>
              </a:ext>
            </a:extLst>
          </p:cNvPr>
          <p:cNvSpPr txBox="1"/>
          <p:nvPr/>
        </p:nvSpPr>
        <p:spPr>
          <a:xfrm>
            <a:off x="6969678" y="4342996"/>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25" name="四角形: 角を丸くする 24">
            <a:extLst>
              <a:ext uri="{FF2B5EF4-FFF2-40B4-BE49-F238E27FC236}">
                <a16:creationId xmlns:a16="http://schemas.microsoft.com/office/drawing/2014/main" id="{0B03BEEE-A985-4185-9724-ABD080563A7B}"/>
              </a:ext>
            </a:extLst>
          </p:cNvPr>
          <p:cNvSpPr/>
          <p:nvPr/>
        </p:nvSpPr>
        <p:spPr>
          <a:xfrm>
            <a:off x="5904167" y="2882261"/>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26" name="フローチャート: データ 25">
            <a:extLst>
              <a:ext uri="{FF2B5EF4-FFF2-40B4-BE49-F238E27FC236}">
                <a16:creationId xmlns:a16="http://schemas.microsoft.com/office/drawing/2014/main" id="{C4565E17-C67D-4B94-9D6A-BFCB37C2EE37}"/>
              </a:ext>
            </a:extLst>
          </p:cNvPr>
          <p:cNvSpPr/>
          <p:nvPr/>
        </p:nvSpPr>
        <p:spPr>
          <a:xfrm>
            <a:off x="5769606" y="3651442"/>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29" name="直線矢印コネクタ 28">
            <a:extLst>
              <a:ext uri="{FF2B5EF4-FFF2-40B4-BE49-F238E27FC236}">
                <a16:creationId xmlns:a16="http://schemas.microsoft.com/office/drawing/2014/main" id="{CDA08179-17BF-4F85-ACF2-20746AB899C9}"/>
              </a:ext>
            </a:extLst>
          </p:cNvPr>
          <p:cNvCxnSpPr>
            <a:cxnSpLocks/>
          </p:cNvCxnSpPr>
          <p:nvPr/>
        </p:nvCxnSpPr>
        <p:spPr>
          <a:xfrm>
            <a:off x="6460498" y="4108411"/>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3655FA51-E9FE-4E66-B7EC-80474213746A}"/>
              </a:ext>
            </a:extLst>
          </p:cNvPr>
          <p:cNvSpPr/>
          <p:nvPr/>
        </p:nvSpPr>
        <p:spPr>
          <a:xfrm>
            <a:off x="5974451" y="5286881"/>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31" name="四角形: 角を丸くする 30">
            <a:extLst>
              <a:ext uri="{FF2B5EF4-FFF2-40B4-BE49-F238E27FC236}">
                <a16:creationId xmlns:a16="http://schemas.microsoft.com/office/drawing/2014/main" id="{6DA717FD-A51B-4428-8989-8F315AC86D7E}"/>
              </a:ext>
            </a:extLst>
          </p:cNvPr>
          <p:cNvSpPr/>
          <p:nvPr/>
        </p:nvSpPr>
        <p:spPr>
          <a:xfrm>
            <a:off x="7304766" y="5289609"/>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32" name="ひし形 31">
            <a:extLst>
              <a:ext uri="{FF2B5EF4-FFF2-40B4-BE49-F238E27FC236}">
                <a16:creationId xmlns:a16="http://schemas.microsoft.com/office/drawing/2014/main" id="{BFADDCE7-3476-4171-8E1E-7ED9EB6EEC36}"/>
              </a:ext>
            </a:extLst>
          </p:cNvPr>
          <p:cNvSpPr/>
          <p:nvPr/>
        </p:nvSpPr>
        <p:spPr>
          <a:xfrm>
            <a:off x="5850119" y="4466388"/>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33" name="直線矢印コネクタ 32">
            <a:extLst>
              <a:ext uri="{FF2B5EF4-FFF2-40B4-BE49-F238E27FC236}">
                <a16:creationId xmlns:a16="http://schemas.microsoft.com/office/drawing/2014/main" id="{0A08853F-C1D9-46DD-A9B3-1420E1B69DB1}"/>
              </a:ext>
            </a:extLst>
          </p:cNvPr>
          <p:cNvCxnSpPr>
            <a:cxnSpLocks/>
          </p:cNvCxnSpPr>
          <p:nvPr/>
        </p:nvCxnSpPr>
        <p:spPr>
          <a:xfrm>
            <a:off x="6460498" y="4941596"/>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946CBF-7295-4325-AAB8-E4189208A628}"/>
              </a:ext>
            </a:extLst>
          </p:cNvPr>
          <p:cNvCxnSpPr>
            <a:cxnSpLocks/>
          </p:cNvCxnSpPr>
          <p:nvPr/>
        </p:nvCxnSpPr>
        <p:spPr>
          <a:xfrm>
            <a:off x="7790813" y="4708457"/>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389DF07-C358-4A23-8FB2-7E3BE21B7304}"/>
              </a:ext>
            </a:extLst>
          </p:cNvPr>
          <p:cNvCxnSpPr>
            <a:cxnSpLocks/>
          </p:cNvCxnSpPr>
          <p:nvPr/>
        </p:nvCxnSpPr>
        <p:spPr>
          <a:xfrm>
            <a:off x="7089797" y="4715070"/>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フローチャート: データ 38">
            <a:extLst>
              <a:ext uri="{FF2B5EF4-FFF2-40B4-BE49-F238E27FC236}">
                <a16:creationId xmlns:a16="http://schemas.microsoft.com/office/drawing/2014/main" id="{44A031F2-2A89-4B8B-AA7A-525E6BBC3D30}"/>
              </a:ext>
            </a:extLst>
          </p:cNvPr>
          <p:cNvSpPr/>
          <p:nvPr/>
        </p:nvSpPr>
        <p:spPr>
          <a:xfrm>
            <a:off x="5838365" y="6192757"/>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40" name="直線矢印コネクタ 39">
            <a:extLst>
              <a:ext uri="{FF2B5EF4-FFF2-40B4-BE49-F238E27FC236}">
                <a16:creationId xmlns:a16="http://schemas.microsoft.com/office/drawing/2014/main" id="{3FBA0480-6506-485D-A293-C0DF3B9BF9B9}"/>
              </a:ext>
            </a:extLst>
          </p:cNvPr>
          <p:cNvCxnSpPr>
            <a:cxnSpLocks/>
          </p:cNvCxnSpPr>
          <p:nvPr/>
        </p:nvCxnSpPr>
        <p:spPr>
          <a:xfrm>
            <a:off x="6460498" y="5704759"/>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62FA9B7-41E1-432D-A0F7-457469B348BB}"/>
              </a:ext>
            </a:extLst>
          </p:cNvPr>
          <p:cNvCxnSpPr>
            <a:cxnSpLocks/>
          </p:cNvCxnSpPr>
          <p:nvPr/>
        </p:nvCxnSpPr>
        <p:spPr>
          <a:xfrm flipV="1">
            <a:off x="7790813" y="5704759"/>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0F37CB3-596A-4BE3-9548-32FD5D1D7DE1}"/>
              </a:ext>
            </a:extLst>
          </p:cNvPr>
          <p:cNvSpPr txBox="1"/>
          <p:nvPr/>
        </p:nvSpPr>
        <p:spPr bwMode="auto">
          <a:xfrm>
            <a:off x="4853051" y="2763174"/>
            <a:ext cx="2163779"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参考例</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91A9D59B-9CA7-426C-BA56-9E88E5605C1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8" name="楕円 37">
            <a:extLst>
              <a:ext uri="{FF2B5EF4-FFF2-40B4-BE49-F238E27FC236}">
                <a16:creationId xmlns:a16="http://schemas.microsoft.com/office/drawing/2014/main" id="{1D312E41-2663-4E6E-807C-B1C126C0E878}"/>
              </a:ext>
            </a:extLst>
          </p:cNvPr>
          <p:cNvSpPr/>
          <p:nvPr/>
        </p:nvSpPr>
        <p:spPr>
          <a:xfrm>
            <a:off x="8068054" y="74099"/>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9" name="図 8" descr="テーブル, 小さい, グループ, 多い が含まれている画像&#10;&#10;自動的に生成された説明">
            <a:extLst>
              <a:ext uri="{FF2B5EF4-FFF2-40B4-BE49-F238E27FC236}">
                <a16:creationId xmlns:a16="http://schemas.microsoft.com/office/drawing/2014/main" id="{13292175-C321-44A5-BFB5-9CE9B430A6C7}"/>
              </a:ext>
            </a:extLst>
          </p:cNvPr>
          <p:cNvPicPr>
            <a:picLocks noChangeAspect="1"/>
          </p:cNvPicPr>
          <p:nvPr/>
        </p:nvPicPr>
        <p:blipFill rotWithShape="1">
          <a:blip r:embed="rId2">
            <a:extLst>
              <a:ext uri="{28A0092B-C50C-407E-A947-70E740481C1C}">
                <a14:useLocalDpi xmlns:a14="http://schemas.microsoft.com/office/drawing/2010/main" val="0"/>
              </a:ext>
            </a:extLst>
          </a:blip>
          <a:srcRect l="53860" t="71934" r="31468" b="602"/>
          <a:stretch/>
        </p:blipFill>
        <p:spPr>
          <a:xfrm>
            <a:off x="3890211" y="4430519"/>
            <a:ext cx="1678508" cy="2222111"/>
          </a:xfrm>
          <a:prstGeom prst="rect">
            <a:avLst/>
          </a:prstGeom>
        </p:spPr>
      </p:pic>
    </p:spTree>
    <p:extLst>
      <p:ext uri="{BB962C8B-B14F-4D97-AF65-F5344CB8AC3E}">
        <p14:creationId xmlns:p14="http://schemas.microsoft.com/office/powerpoint/2010/main" val="273223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4874964"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a:xfrm>
            <a:off x="7217550" y="6436815"/>
            <a:ext cx="1297799" cy="284661"/>
          </a:xfrm>
        </p:spPr>
        <p:txBody>
          <a:bodyPr/>
          <a:lstStyle/>
          <a:p>
            <a:fld id="{F3579041-85C9-4E87-BF27-D58171D975DA}"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333951" y="1126802"/>
            <a:ext cx="7825310"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作業の言語化をさらに細分化すれば、あとはそれをコードにするだけです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大事なのは言語化です</a:t>
            </a:r>
            <a:r>
              <a:rPr lang="en-US" altLang="ja-JP" sz="1400" b="1" u="sng" dirty="0">
                <a:solidFill>
                  <a:srgbClr val="FF7C80"/>
                </a:solidFill>
                <a:latin typeface="メイリオ" panose="020B0604030504040204" pitchFamily="50" charset="-128"/>
                <a:ea typeface="メイリオ" panose="020B0604030504040204" pitchFamily="50" charset="-128"/>
              </a:rPr>
              <a:t>!!</a:t>
            </a:r>
          </a:p>
        </p:txBody>
      </p:sp>
      <p:cxnSp>
        <p:nvCxnSpPr>
          <p:cNvPr id="13" name="直線矢印コネクタ 12">
            <a:extLst>
              <a:ext uri="{FF2B5EF4-FFF2-40B4-BE49-F238E27FC236}">
                <a16:creationId xmlns:a16="http://schemas.microsoft.com/office/drawing/2014/main" id="{97303D71-0BAE-4476-9EA3-84A9F941C731}"/>
              </a:ext>
            </a:extLst>
          </p:cNvPr>
          <p:cNvCxnSpPr>
            <a:cxnSpLocks/>
          </p:cNvCxnSpPr>
          <p:nvPr/>
        </p:nvCxnSpPr>
        <p:spPr>
          <a:xfrm flipH="1">
            <a:off x="4307961" y="5662926"/>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0D81061-71A0-465F-9C54-A6B7DC847E88}"/>
              </a:ext>
            </a:extLst>
          </p:cNvPr>
          <p:cNvCxnSpPr>
            <a:cxnSpLocks/>
          </p:cNvCxnSpPr>
          <p:nvPr/>
        </p:nvCxnSpPr>
        <p:spPr>
          <a:xfrm>
            <a:off x="4310509" y="3019335"/>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551F22A-E24C-4CE0-A4C8-1A47F5E0465A}"/>
              </a:ext>
            </a:extLst>
          </p:cNvPr>
          <p:cNvSpPr txBox="1"/>
          <p:nvPr/>
        </p:nvSpPr>
        <p:spPr>
          <a:xfrm>
            <a:off x="3938275" y="4555190"/>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16" name="テキスト ボックス 15">
            <a:extLst>
              <a:ext uri="{FF2B5EF4-FFF2-40B4-BE49-F238E27FC236}">
                <a16:creationId xmlns:a16="http://schemas.microsoft.com/office/drawing/2014/main" id="{B56F28FF-1344-40E8-B1F8-978DB3E3653B}"/>
              </a:ext>
            </a:extLst>
          </p:cNvPr>
          <p:cNvSpPr txBox="1"/>
          <p:nvPr/>
        </p:nvSpPr>
        <p:spPr>
          <a:xfrm>
            <a:off x="4819689" y="4050659"/>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17" name="四角形: 角を丸くする 16">
            <a:extLst>
              <a:ext uri="{FF2B5EF4-FFF2-40B4-BE49-F238E27FC236}">
                <a16:creationId xmlns:a16="http://schemas.microsoft.com/office/drawing/2014/main" id="{4F2726AD-8459-48B0-9818-3D623A192FC3}"/>
              </a:ext>
            </a:extLst>
          </p:cNvPr>
          <p:cNvSpPr/>
          <p:nvPr/>
        </p:nvSpPr>
        <p:spPr>
          <a:xfrm>
            <a:off x="3754178" y="2589924"/>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18" name="フローチャート: データ 17">
            <a:extLst>
              <a:ext uri="{FF2B5EF4-FFF2-40B4-BE49-F238E27FC236}">
                <a16:creationId xmlns:a16="http://schemas.microsoft.com/office/drawing/2014/main" id="{8D8452E3-7B81-4B94-A3C6-24AEF1E4938A}"/>
              </a:ext>
            </a:extLst>
          </p:cNvPr>
          <p:cNvSpPr/>
          <p:nvPr/>
        </p:nvSpPr>
        <p:spPr>
          <a:xfrm>
            <a:off x="3619617" y="3359105"/>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19" name="直線矢印コネクタ 18">
            <a:extLst>
              <a:ext uri="{FF2B5EF4-FFF2-40B4-BE49-F238E27FC236}">
                <a16:creationId xmlns:a16="http://schemas.microsoft.com/office/drawing/2014/main" id="{DD9D10CF-B731-4875-A8BD-98BBD0E71318}"/>
              </a:ext>
            </a:extLst>
          </p:cNvPr>
          <p:cNvCxnSpPr>
            <a:cxnSpLocks/>
          </p:cNvCxnSpPr>
          <p:nvPr/>
        </p:nvCxnSpPr>
        <p:spPr>
          <a:xfrm>
            <a:off x="4310509" y="3816074"/>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D51713FB-41DF-4674-AF5A-4E2E57B38D96}"/>
              </a:ext>
            </a:extLst>
          </p:cNvPr>
          <p:cNvSpPr/>
          <p:nvPr/>
        </p:nvSpPr>
        <p:spPr>
          <a:xfrm>
            <a:off x="3824462" y="4994544"/>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21" name="四角形: 角を丸くする 20">
            <a:extLst>
              <a:ext uri="{FF2B5EF4-FFF2-40B4-BE49-F238E27FC236}">
                <a16:creationId xmlns:a16="http://schemas.microsoft.com/office/drawing/2014/main" id="{DE80B8E9-2A16-42C0-A19F-9395D2F13632}"/>
              </a:ext>
            </a:extLst>
          </p:cNvPr>
          <p:cNvSpPr/>
          <p:nvPr/>
        </p:nvSpPr>
        <p:spPr>
          <a:xfrm>
            <a:off x="5154777" y="4997272"/>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22" name="ひし形 21">
            <a:extLst>
              <a:ext uri="{FF2B5EF4-FFF2-40B4-BE49-F238E27FC236}">
                <a16:creationId xmlns:a16="http://schemas.microsoft.com/office/drawing/2014/main" id="{6D26EFD6-A118-4572-A951-A022AF8EE944}"/>
              </a:ext>
            </a:extLst>
          </p:cNvPr>
          <p:cNvSpPr/>
          <p:nvPr/>
        </p:nvSpPr>
        <p:spPr>
          <a:xfrm>
            <a:off x="3700130" y="4174051"/>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23" name="直線矢印コネクタ 22">
            <a:extLst>
              <a:ext uri="{FF2B5EF4-FFF2-40B4-BE49-F238E27FC236}">
                <a16:creationId xmlns:a16="http://schemas.microsoft.com/office/drawing/2014/main" id="{5DCED088-8EDE-4FC7-917E-D65F10F837E7}"/>
              </a:ext>
            </a:extLst>
          </p:cNvPr>
          <p:cNvCxnSpPr>
            <a:cxnSpLocks/>
          </p:cNvCxnSpPr>
          <p:nvPr/>
        </p:nvCxnSpPr>
        <p:spPr>
          <a:xfrm>
            <a:off x="4310509" y="4649259"/>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BAFFC12-26F7-4367-9393-BEDB76A2AE5A}"/>
              </a:ext>
            </a:extLst>
          </p:cNvPr>
          <p:cNvCxnSpPr>
            <a:cxnSpLocks/>
          </p:cNvCxnSpPr>
          <p:nvPr/>
        </p:nvCxnSpPr>
        <p:spPr>
          <a:xfrm>
            <a:off x="5640824" y="4416120"/>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65B8199-C804-434E-B5B0-73EF7720A07F}"/>
              </a:ext>
            </a:extLst>
          </p:cNvPr>
          <p:cNvCxnSpPr>
            <a:cxnSpLocks/>
          </p:cNvCxnSpPr>
          <p:nvPr/>
        </p:nvCxnSpPr>
        <p:spPr>
          <a:xfrm>
            <a:off x="4939808" y="4422733"/>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フローチャート: データ 25">
            <a:extLst>
              <a:ext uri="{FF2B5EF4-FFF2-40B4-BE49-F238E27FC236}">
                <a16:creationId xmlns:a16="http://schemas.microsoft.com/office/drawing/2014/main" id="{1A2997AF-F36E-4C97-8D69-ED5D45363D7F}"/>
              </a:ext>
            </a:extLst>
          </p:cNvPr>
          <p:cNvSpPr/>
          <p:nvPr/>
        </p:nvSpPr>
        <p:spPr>
          <a:xfrm>
            <a:off x="3688376" y="5900420"/>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27" name="直線矢印コネクタ 26">
            <a:extLst>
              <a:ext uri="{FF2B5EF4-FFF2-40B4-BE49-F238E27FC236}">
                <a16:creationId xmlns:a16="http://schemas.microsoft.com/office/drawing/2014/main" id="{FF89A401-9CF9-4641-ABDC-C6201BA03A9B}"/>
              </a:ext>
            </a:extLst>
          </p:cNvPr>
          <p:cNvCxnSpPr>
            <a:cxnSpLocks/>
          </p:cNvCxnSpPr>
          <p:nvPr/>
        </p:nvCxnSpPr>
        <p:spPr>
          <a:xfrm>
            <a:off x="4310509" y="5412422"/>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1F2AA7A-702E-4A82-99BE-9FEB32AB634D}"/>
              </a:ext>
            </a:extLst>
          </p:cNvPr>
          <p:cNvCxnSpPr>
            <a:cxnSpLocks/>
          </p:cNvCxnSpPr>
          <p:nvPr/>
        </p:nvCxnSpPr>
        <p:spPr>
          <a:xfrm flipV="1">
            <a:off x="5640824" y="5412422"/>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2BD0047-A527-455C-9146-41AFC7DA345F}"/>
              </a:ext>
            </a:extLst>
          </p:cNvPr>
          <p:cNvSpPr txBox="1"/>
          <p:nvPr/>
        </p:nvSpPr>
        <p:spPr bwMode="auto">
          <a:xfrm>
            <a:off x="6170911" y="2510296"/>
            <a:ext cx="2912429" cy="3016210"/>
          </a:xfrm>
          <a:prstGeom prst="rect">
            <a:avLst/>
          </a:prstGeom>
          <a:noFill/>
        </p:spPr>
        <p:txBody>
          <a:bodyPr wrap="square" rtlCol="0">
            <a:spAutoFit/>
          </a:bodyPr>
          <a:lstStyle/>
          <a:p>
            <a:pPr>
              <a:lnSpc>
                <a:spcPct val="150000"/>
              </a:lnSpc>
            </a:pPr>
            <a:r>
              <a:rPr lang="en-US" altLang="ja-JP" sz="1600" dirty="0">
                <a:latin typeface="メイリオ" panose="020B0604030504040204" pitchFamily="50" charset="-128"/>
                <a:ea typeface="メイリオ" panose="020B0604030504040204" pitchFamily="50" charset="-128"/>
              </a:rPr>
              <a:t>t = Cells(1,1)</a:t>
            </a:r>
          </a:p>
          <a:p>
            <a:pPr>
              <a:lnSpc>
                <a:spcPct val="150000"/>
              </a:lnSpc>
            </a:pPr>
            <a:r>
              <a:rPr lang="en-US" altLang="ja-JP" sz="1600" dirty="0">
                <a:latin typeface="メイリオ" panose="020B0604030504040204" pitchFamily="50" charset="-128"/>
                <a:ea typeface="メイリオ" panose="020B0604030504040204" pitchFamily="50" charset="-128"/>
              </a:rPr>
              <a:t>If t &gt;= 4 then t = t * 5</a:t>
            </a:r>
          </a:p>
          <a:p>
            <a:pPr>
              <a:lnSpc>
                <a:spcPct val="150000"/>
              </a:lnSpc>
            </a:pPr>
            <a:r>
              <a:rPr lang="en-US" altLang="ja-JP" sz="1600" dirty="0">
                <a:latin typeface="メイリオ" panose="020B0604030504040204" pitchFamily="50" charset="-128"/>
                <a:ea typeface="メイリオ" panose="020B0604030504040204" pitchFamily="50" charset="-128"/>
              </a:rPr>
              <a:t>	else t = t + 5</a:t>
            </a:r>
          </a:p>
          <a:p>
            <a:pPr>
              <a:lnSpc>
                <a:spcPct val="150000"/>
              </a:lnSpc>
            </a:pPr>
            <a:r>
              <a:rPr lang="en-US" altLang="ja-JP" sz="1600" dirty="0">
                <a:latin typeface="メイリオ" panose="020B0604030504040204" pitchFamily="50" charset="-128"/>
                <a:ea typeface="メイリオ" panose="020B0604030504040204" pitchFamily="50" charset="-128"/>
              </a:rPr>
              <a:t>End If</a:t>
            </a:r>
          </a:p>
          <a:p>
            <a:pPr>
              <a:lnSpc>
                <a:spcPct val="150000"/>
              </a:lnSpc>
            </a:pPr>
            <a:r>
              <a:rPr lang="en-US" altLang="ja-JP" sz="1600" dirty="0">
                <a:latin typeface="メイリオ" panose="020B0604030504040204" pitchFamily="50" charset="-128"/>
                <a:ea typeface="メイリオ" panose="020B0604030504040204" pitchFamily="50" charset="-128"/>
              </a:rPr>
              <a:t>Cells(3,2) = t</a:t>
            </a: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3" name="四角形: 角を丸くする 32">
            <a:extLst>
              <a:ext uri="{FF2B5EF4-FFF2-40B4-BE49-F238E27FC236}">
                <a16:creationId xmlns:a16="http://schemas.microsoft.com/office/drawing/2014/main" id="{D0DE07CA-0EAE-418C-A537-46D8EA5B1773}"/>
              </a:ext>
            </a:extLst>
          </p:cNvPr>
          <p:cNvSpPr/>
          <p:nvPr/>
        </p:nvSpPr>
        <p:spPr>
          <a:xfrm>
            <a:off x="531774" y="2008236"/>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言語化</a:t>
            </a:r>
          </a:p>
        </p:txBody>
      </p:sp>
      <p:sp>
        <p:nvSpPr>
          <p:cNvPr id="34" name="四角形: 角を丸くする 33">
            <a:extLst>
              <a:ext uri="{FF2B5EF4-FFF2-40B4-BE49-F238E27FC236}">
                <a16:creationId xmlns:a16="http://schemas.microsoft.com/office/drawing/2014/main" id="{8778FE95-D7E1-451B-903B-5797A7BB0401}"/>
              </a:ext>
            </a:extLst>
          </p:cNvPr>
          <p:cNvSpPr/>
          <p:nvPr/>
        </p:nvSpPr>
        <p:spPr>
          <a:xfrm>
            <a:off x="3582213" y="1991989"/>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チャート化</a:t>
            </a:r>
          </a:p>
        </p:txBody>
      </p:sp>
      <p:sp>
        <p:nvSpPr>
          <p:cNvPr id="35" name="四角形: 角を丸くする 34">
            <a:extLst>
              <a:ext uri="{FF2B5EF4-FFF2-40B4-BE49-F238E27FC236}">
                <a16:creationId xmlns:a16="http://schemas.microsoft.com/office/drawing/2014/main" id="{8C9F78B8-8B42-4A41-8464-6BE1A2479ABB}"/>
              </a:ext>
            </a:extLst>
          </p:cNvPr>
          <p:cNvSpPr/>
          <p:nvPr/>
        </p:nvSpPr>
        <p:spPr>
          <a:xfrm>
            <a:off x="6696854" y="1991988"/>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コード化</a:t>
            </a:r>
          </a:p>
        </p:txBody>
      </p:sp>
      <p:sp>
        <p:nvSpPr>
          <p:cNvPr id="36" name="テキスト ボックス 35">
            <a:extLst>
              <a:ext uri="{FF2B5EF4-FFF2-40B4-BE49-F238E27FC236}">
                <a16:creationId xmlns:a16="http://schemas.microsoft.com/office/drawing/2014/main" id="{4948549E-9F91-4C08-A3E1-80F7645B99BF}"/>
              </a:ext>
            </a:extLst>
          </p:cNvPr>
          <p:cNvSpPr txBox="1"/>
          <p:nvPr/>
        </p:nvSpPr>
        <p:spPr bwMode="auto">
          <a:xfrm>
            <a:off x="221116" y="2626452"/>
            <a:ext cx="3135126" cy="3754874"/>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A1</a:t>
            </a:r>
            <a:r>
              <a:rPr lang="ja-JP" altLang="en-US" sz="1600" dirty="0">
                <a:latin typeface="メイリオ" panose="020B0604030504040204" pitchFamily="50" charset="-128"/>
                <a:ea typeface="メイリオ" panose="020B0604030504040204" pitchFamily="50" charset="-128"/>
              </a:rPr>
              <a:t>セルの値を読み取る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・読み取った値が、</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以上なら</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をして、違うなら処理</a:t>
            </a:r>
            <a:r>
              <a:rPr lang="en-US" altLang="ja-JP" sz="1600" dirty="0">
                <a:latin typeface="メイリオ" panose="020B0604030504040204" pitchFamily="50" charset="-128"/>
                <a:ea typeface="メイリオ" panose="020B0604030504040204" pitchFamily="50" charset="-128"/>
              </a:rPr>
              <a:t>2</a:t>
            </a:r>
          </a:p>
          <a:p>
            <a:pPr>
              <a:lnSpc>
                <a:spcPct val="150000"/>
              </a:lnSpc>
            </a:pPr>
            <a:r>
              <a:rPr lang="ja-JP" altLang="en-US" sz="1600" dirty="0">
                <a:latin typeface="メイリオ" panose="020B0604030504040204" pitchFamily="50" charset="-128"/>
                <a:ea typeface="メイリオ" panose="020B0604030504040204" pitchFamily="50" charset="-128"/>
              </a:rPr>
              <a:t>　とをする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をかける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を足す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・結果を</a:t>
            </a:r>
            <a:r>
              <a:rPr lang="en-US" altLang="ja-JP" sz="1600" dirty="0">
                <a:latin typeface="メイリオ" panose="020B0604030504040204" pitchFamily="50" charset="-128"/>
                <a:ea typeface="メイリオ" panose="020B0604030504040204" pitchFamily="50" charset="-128"/>
              </a:rPr>
              <a:t>B3</a:t>
            </a:r>
            <a:r>
              <a:rPr lang="ja-JP" altLang="en-US" sz="1600" dirty="0">
                <a:latin typeface="メイリオ" panose="020B0604030504040204" pitchFamily="50" charset="-128"/>
                <a:ea typeface="メイリオ" panose="020B0604030504040204" pitchFamily="50" charset="-128"/>
              </a:rPr>
              <a:t>に書き出す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7" name="矢印: 右 36">
            <a:extLst>
              <a:ext uri="{FF2B5EF4-FFF2-40B4-BE49-F238E27FC236}">
                <a16:creationId xmlns:a16="http://schemas.microsoft.com/office/drawing/2014/main" id="{F30DD62E-80FA-4272-B410-FCE55528FF27}"/>
              </a:ext>
            </a:extLst>
          </p:cNvPr>
          <p:cNvSpPr/>
          <p:nvPr/>
        </p:nvSpPr>
        <p:spPr>
          <a:xfrm>
            <a:off x="2163950"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2F5AA16A-1480-47F0-B360-C5113CFF9246}"/>
              </a:ext>
            </a:extLst>
          </p:cNvPr>
          <p:cNvSpPr/>
          <p:nvPr/>
        </p:nvSpPr>
        <p:spPr>
          <a:xfrm>
            <a:off x="5248443"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D7E47D3-EAFC-4971-B57F-0DFA95C36A9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pic>
        <p:nvPicPr>
          <p:cNvPr id="39" name="Picture 2" descr="Excelファイルのアイコンが変わった | 凄腕ITエージェントの実践型IT活用法">
            <a:extLst>
              <a:ext uri="{FF2B5EF4-FFF2-40B4-BE49-F238E27FC236}">
                <a16:creationId xmlns:a16="http://schemas.microsoft.com/office/drawing/2014/main" id="{14461545-A556-4789-BBBF-8BDB711C6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38" y="5090469"/>
            <a:ext cx="955160" cy="955160"/>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44D78ECB-9FB1-4665-A5CB-90705CAF30C6}"/>
              </a:ext>
            </a:extLst>
          </p:cNvPr>
          <p:cNvSpPr/>
          <p:nvPr/>
        </p:nvSpPr>
        <p:spPr>
          <a:xfrm>
            <a:off x="7002749" y="5709723"/>
            <a:ext cx="1596189" cy="38139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accent6"/>
                </a:solidFill>
                <a:latin typeface="メイリオ" panose="020B0604030504040204" pitchFamily="50" charset="-128"/>
                <a:ea typeface="メイリオ" panose="020B0604030504040204" pitchFamily="50" charset="-128"/>
              </a:rPr>
              <a:t>Excel</a:t>
            </a:r>
            <a:r>
              <a:rPr kumimoji="1" lang="ja-JP" altLang="en-US" sz="1200" b="1" dirty="0">
                <a:solidFill>
                  <a:schemeClr val="accent6"/>
                </a:solidFill>
                <a:latin typeface="メイリオ" panose="020B0604030504040204" pitchFamily="50" charset="-128"/>
                <a:ea typeface="メイリオ" panose="020B0604030504040204" pitchFamily="50" charset="-128"/>
              </a:rPr>
              <a:t>操作の例です</a:t>
            </a:r>
          </a:p>
        </p:txBody>
      </p:sp>
      <p:sp>
        <p:nvSpPr>
          <p:cNvPr id="31" name="楕円 30">
            <a:extLst>
              <a:ext uri="{FF2B5EF4-FFF2-40B4-BE49-F238E27FC236}">
                <a16:creationId xmlns:a16="http://schemas.microsoft.com/office/drawing/2014/main" id="{4AEEBC97-CED4-4D1A-96B4-CB41290C15A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0490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変数とはなにか？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468210" y="1168411"/>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変数やコード</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行の見方、考え方を説明します</a:t>
            </a:r>
            <a:endParaRPr lang="en-US" altLang="ja-JP" sz="14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68B956FE-3B86-47B5-95F2-B3594D8F9117}"/>
              </a:ext>
            </a:extLst>
          </p:cNvPr>
          <p:cNvSpPr/>
          <p:nvPr/>
        </p:nvSpPr>
        <p:spPr>
          <a:xfrm>
            <a:off x="2429691" y="1688238"/>
            <a:ext cx="1688057" cy="805037"/>
          </a:xfrm>
          <a:prstGeom prst="roundRect">
            <a:avLst>
              <a:gd name="adj" fmla="val 8988"/>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四角形: 角を丸くする 20">
            <a:extLst>
              <a:ext uri="{FF2B5EF4-FFF2-40B4-BE49-F238E27FC236}">
                <a16:creationId xmlns:a16="http://schemas.microsoft.com/office/drawing/2014/main" id="{B575E2FB-A197-475A-98F1-3F3D8CBB1021}"/>
              </a:ext>
            </a:extLst>
          </p:cNvPr>
          <p:cNvSpPr/>
          <p:nvPr/>
        </p:nvSpPr>
        <p:spPr>
          <a:xfrm>
            <a:off x="4703428" y="1688238"/>
            <a:ext cx="1427678" cy="805037"/>
          </a:xfrm>
          <a:prstGeom prst="roundRect">
            <a:avLst>
              <a:gd name="adj" fmla="val 898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テキスト ボックス 26">
            <a:extLst>
              <a:ext uri="{FF2B5EF4-FFF2-40B4-BE49-F238E27FC236}">
                <a16:creationId xmlns:a16="http://schemas.microsoft.com/office/drawing/2014/main" id="{B6913887-60FF-4511-9F79-F1BE35ADC141}"/>
              </a:ext>
            </a:extLst>
          </p:cNvPr>
          <p:cNvSpPr txBox="1"/>
          <p:nvPr/>
        </p:nvSpPr>
        <p:spPr bwMode="auto">
          <a:xfrm>
            <a:off x="2606976" y="1481974"/>
            <a:ext cx="5168372" cy="1107996"/>
          </a:xfrm>
          <a:prstGeom prst="rect">
            <a:avLst/>
          </a:prstGeom>
          <a:noFill/>
        </p:spPr>
        <p:txBody>
          <a:bodyPr wrap="square" rtlCol="0">
            <a:spAutoFit/>
          </a:bodyPr>
          <a:lstStyle/>
          <a:p>
            <a:pPr>
              <a:lnSpc>
                <a:spcPct val="150000"/>
              </a:lnSpc>
            </a:pPr>
            <a:r>
              <a:rPr lang="ja-JP" altLang="en-US" sz="4800" dirty="0">
                <a:latin typeface="メイリオ" panose="020B0604030504040204" pitchFamily="50" charset="-128"/>
                <a:ea typeface="メイリオ" panose="020B0604030504040204" pitchFamily="50" charset="-128"/>
              </a:rPr>
              <a:t>左辺 </a:t>
            </a:r>
            <a:r>
              <a:rPr lang="en-US" altLang="ja-JP" sz="4800" dirty="0">
                <a:latin typeface="メイリオ" panose="020B0604030504040204" pitchFamily="50" charset="-128"/>
                <a:ea typeface="メイリオ" panose="020B0604030504040204" pitchFamily="50" charset="-128"/>
              </a:rPr>
              <a:t>= </a:t>
            </a:r>
            <a:r>
              <a:rPr lang="ja-JP" altLang="en-US" sz="4800" dirty="0">
                <a:latin typeface="メイリオ" panose="020B0604030504040204" pitchFamily="50" charset="-128"/>
                <a:ea typeface="メイリオ" panose="020B0604030504040204" pitchFamily="50" charset="-128"/>
              </a:rPr>
              <a:t>右辺</a:t>
            </a:r>
            <a:endParaRPr lang="en-US" altLang="ja-JP" sz="4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BC761D5-0195-45BC-A109-21BE75F660EA}"/>
              </a:ext>
            </a:extLst>
          </p:cNvPr>
          <p:cNvSpPr txBox="1"/>
          <p:nvPr/>
        </p:nvSpPr>
        <p:spPr bwMode="auto">
          <a:xfrm>
            <a:off x="386474" y="2691749"/>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上記のようなコードを読み下すと</a:t>
            </a:r>
            <a:r>
              <a:rPr lang="en-US" altLang="ja-JP"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3FED1F41-E195-403F-A2F8-CD06638A202E}"/>
              </a:ext>
            </a:extLst>
          </p:cNvPr>
          <p:cNvSpPr txBox="1"/>
          <p:nvPr/>
        </p:nvSpPr>
        <p:spPr bwMode="auto">
          <a:xfrm>
            <a:off x="275263" y="2978876"/>
            <a:ext cx="8768070" cy="600164"/>
          </a:xfrm>
          <a:prstGeom prst="rect">
            <a:avLst/>
          </a:prstGeom>
          <a:noFill/>
        </p:spPr>
        <p:txBody>
          <a:bodyPr wrap="square" rtlCol="0">
            <a:spAutoFit/>
          </a:bodyPr>
          <a:lstStyle/>
          <a:p>
            <a:pPr>
              <a:lnSpc>
                <a:spcPct val="150000"/>
              </a:lnSpc>
            </a:pPr>
            <a:r>
              <a:rPr lang="ja-JP" altLang="en-US" sz="2400" b="1" u="sng" dirty="0">
                <a:solidFill>
                  <a:schemeClr val="accent6"/>
                </a:solidFill>
                <a:latin typeface="メイリオ" panose="020B0604030504040204" pitchFamily="50" charset="-128"/>
                <a:ea typeface="メイリオ" panose="020B0604030504040204" pitchFamily="50" charset="-128"/>
              </a:rPr>
              <a:t>右辺の内容を左辺に反映させなさい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r>
              <a:rPr lang="ja-JP" altLang="en-US" sz="2400" b="1" u="sng" dirty="0">
                <a:solidFill>
                  <a:schemeClr val="accent6"/>
                </a:solidFill>
                <a:latin typeface="メイリオ" panose="020B0604030504040204" pitchFamily="50" charset="-128"/>
                <a:ea typeface="メイリオ" panose="020B0604030504040204" pitchFamily="50" charset="-128"/>
              </a:rPr>
              <a:t>入れなさい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p>
        </p:txBody>
      </p:sp>
      <p:sp>
        <p:nvSpPr>
          <p:cNvPr id="14" name="テキスト ボックス 13">
            <a:extLst>
              <a:ext uri="{FF2B5EF4-FFF2-40B4-BE49-F238E27FC236}">
                <a16:creationId xmlns:a16="http://schemas.microsoft.com/office/drawing/2014/main" id="{854A88AF-6E06-4393-B334-966AFE0D269C}"/>
              </a:ext>
            </a:extLst>
          </p:cNvPr>
          <p:cNvSpPr txBox="1"/>
          <p:nvPr/>
        </p:nvSpPr>
        <p:spPr bwMode="auto">
          <a:xfrm>
            <a:off x="386474" y="3452400"/>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というように読みます</a:t>
            </a:r>
            <a:endParaRPr lang="en-US" altLang="ja-JP"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5F2808C-1290-4820-AEAB-8BC8231260D5}"/>
              </a:ext>
            </a:extLst>
          </p:cNvPr>
          <p:cNvSpPr txBox="1"/>
          <p:nvPr/>
        </p:nvSpPr>
        <p:spPr bwMode="auto">
          <a:xfrm>
            <a:off x="386474" y="4201463"/>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34C6F52E-B9B3-4342-93CA-4AEA5E776980}"/>
              </a:ext>
            </a:extLst>
          </p:cNvPr>
          <p:cNvSpPr txBox="1"/>
          <p:nvPr/>
        </p:nvSpPr>
        <p:spPr bwMode="auto">
          <a:xfrm>
            <a:off x="936450" y="4647837"/>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a:t>
            </a:r>
            <a:r>
              <a:rPr lang="ja-JP" altLang="en-US" dirty="0">
                <a:latin typeface="メイリオ" panose="020B0604030504040204" pitchFamily="50" charset="-128"/>
                <a:ea typeface="メイリオ" panose="020B0604030504040204" pitchFamily="50" charset="-128"/>
              </a:rPr>
              <a:t>ストアカ</a:t>
            </a:r>
            <a:r>
              <a:rPr lang="en-US" altLang="ja-JP" dirty="0">
                <a:latin typeface="メイリオ" panose="020B0604030504040204" pitchFamily="50" charset="-128"/>
                <a:ea typeface="メイリオ" panose="020B0604030504040204" pitchFamily="50" charset="-128"/>
              </a:rPr>
              <a:t>”</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2 +5</a:t>
            </a:r>
          </a:p>
        </p:txBody>
      </p:sp>
      <p:sp>
        <p:nvSpPr>
          <p:cNvPr id="18" name="吹き出し: 角を丸めた四角形 17">
            <a:extLst>
              <a:ext uri="{FF2B5EF4-FFF2-40B4-BE49-F238E27FC236}">
                <a16:creationId xmlns:a16="http://schemas.microsoft.com/office/drawing/2014/main" id="{309C4FDA-A731-4E4F-9C31-2DFCAC773FF7}"/>
              </a:ext>
            </a:extLst>
          </p:cNvPr>
          <p:cNvSpPr/>
          <p:nvPr/>
        </p:nvSpPr>
        <p:spPr>
          <a:xfrm>
            <a:off x="4547605" y="3977466"/>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9" name="テキスト ボックス 18">
            <a:extLst>
              <a:ext uri="{FF2B5EF4-FFF2-40B4-BE49-F238E27FC236}">
                <a16:creationId xmlns:a16="http://schemas.microsoft.com/office/drawing/2014/main" id="{93C4AD4B-078F-4322-B924-CECC3768676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3" name="楕円 22">
            <a:extLst>
              <a:ext uri="{FF2B5EF4-FFF2-40B4-BE49-F238E27FC236}">
                <a16:creationId xmlns:a16="http://schemas.microsoft.com/office/drawing/2014/main" id="{70EA4A7D-9A9A-4545-AE83-8AB735DA13E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4" name="図 3" descr="テーブル, 小さい, グループ, 多い が含まれている画像&#10;&#10;自動的に生成された説明">
            <a:extLst>
              <a:ext uri="{FF2B5EF4-FFF2-40B4-BE49-F238E27FC236}">
                <a16:creationId xmlns:a16="http://schemas.microsoft.com/office/drawing/2014/main" id="{7FACA9DB-A183-4FF2-AD9E-BC6702A1F1A1}"/>
              </a:ext>
            </a:extLst>
          </p:cNvPr>
          <p:cNvPicPr>
            <a:picLocks noChangeAspect="1"/>
          </p:cNvPicPr>
          <p:nvPr/>
        </p:nvPicPr>
        <p:blipFill rotWithShape="1">
          <a:blip r:embed="rId2">
            <a:extLst>
              <a:ext uri="{28A0092B-C50C-407E-A947-70E740481C1C}">
                <a14:useLocalDpi xmlns:a14="http://schemas.microsoft.com/office/drawing/2010/main" val="0"/>
              </a:ext>
            </a:extLst>
          </a:blip>
          <a:srcRect l="40526" t="68847" r="50000" b="1071"/>
          <a:stretch/>
        </p:blipFill>
        <p:spPr>
          <a:xfrm>
            <a:off x="6658102" y="462063"/>
            <a:ext cx="1090291" cy="2448564"/>
          </a:xfrm>
          <a:prstGeom prst="rect">
            <a:avLst/>
          </a:prstGeom>
        </p:spPr>
      </p:pic>
    </p:spTree>
    <p:extLst>
      <p:ext uri="{BB962C8B-B14F-4D97-AF65-F5344CB8AC3E}">
        <p14:creationId xmlns:p14="http://schemas.microsoft.com/office/powerpoint/2010/main" val="62633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配列とは何か？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ここから少しずつ難易度が上がってきます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配列は、簡単に言うと変数の塊です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変数は、一つの値しか入れられませんが、配列は複数の値を順番に並べて入れることができます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7061315-55B4-4F36-9A99-ABC8B74E7C23}"/>
              </a:ext>
            </a:extLst>
          </p:cNvPr>
          <p:cNvSpPr/>
          <p:nvPr/>
        </p:nvSpPr>
        <p:spPr>
          <a:xfrm>
            <a:off x="2411987" y="3147746"/>
            <a:ext cx="2003571"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配列</a:t>
            </a:r>
          </a:p>
        </p:txBody>
      </p:sp>
      <p:sp>
        <p:nvSpPr>
          <p:cNvPr id="13" name="四角形: 角を丸くする 12">
            <a:extLst>
              <a:ext uri="{FF2B5EF4-FFF2-40B4-BE49-F238E27FC236}">
                <a16:creationId xmlns:a16="http://schemas.microsoft.com/office/drawing/2014/main" id="{7759AD55-53BF-49D3-B811-364037CF891A}"/>
              </a:ext>
            </a:extLst>
          </p:cNvPr>
          <p:cNvSpPr/>
          <p:nvPr/>
        </p:nvSpPr>
        <p:spPr>
          <a:xfrm>
            <a:off x="293615" y="3147746"/>
            <a:ext cx="1501629"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変数</a:t>
            </a:r>
          </a:p>
        </p:txBody>
      </p:sp>
      <p:sp>
        <p:nvSpPr>
          <p:cNvPr id="6" name="正方形/長方形 5">
            <a:extLst>
              <a:ext uri="{FF2B5EF4-FFF2-40B4-BE49-F238E27FC236}">
                <a16:creationId xmlns:a16="http://schemas.microsoft.com/office/drawing/2014/main" id="{CD5A4B12-8145-489B-9DCC-85E6BD412256}"/>
              </a:ext>
            </a:extLst>
          </p:cNvPr>
          <p:cNvSpPr/>
          <p:nvPr/>
        </p:nvSpPr>
        <p:spPr>
          <a:xfrm>
            <a:off x="645954"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accent1"/>
                </a:solidFill>
              </a:rPr>
              <a:t>X</a:t>
            </a:r>
            <a:endParaRPr kumimoji="1" lang="ja-JP" altLang="en-US" sz="3600" dirty="0">
              <a:solidFill>
                <a:schemeClr val="accent1"/>
              </a:solidFill>
            </a:endParaRPr>
          </a:p>
        </p:txBody>
      </p:sp>
      <p:sp>
        <p:nvSpPr>
          <p:cNvPr id="14" name="正方形/長方形 13">
            <a:extLst>
              <a:ext uri="{FF2B5EF4-FFF2-40B4-BE49-F238E27FC236}">
                <a16:creationId xmlns:a16="http://schemas.microsoft.com/office/drawing/2014/main" id="{86AA1E95-2139-44A6-B9AF-647A90ADBC94}"/>
              </a:ext>
            </a:extLst>
          </p:cNvPr>
          <p:cNvSpPr/>
          <p:nvPr/>
        </p:nvSpPr>
        <p:spPr>
          <a:xfrm>
            <a:off x="262155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X0</a:t>
            </a:r>
            <a:endParaRPr kumimoji="1" lang="ja-JP" altLang="en-US" sz="2800" dirty="0">
              <a:solidFill>
                <a:schemeClr val="accent1"/>
              </a:solidFill>
            </a:endParaRPr>
          </a:p>
        </p:txBody>
      </p:sp>
      <p:sp>
        <p:nvSpPr>
          <p:cNvPr id="15" name="正方形/長方形 14">
            <a:extLst>
              <a:ext uri="{FF2B5EF4-FFF2-40B4-BE49-F238E27FC236}">
                <a16:creationId xmlns:a16="http://schemas.microsoft.com/office/drawing/2014/main" id="{9198357F-7213-4025-9E72-7B4D3F1ACB13}"/>
              </a:ext>
            </a:extLst>
          </p:cNvPr>
          <p:cNvSpPr/>
          <p:nvPr/>
        </p:nvSpPr>
        <p:spPr>
          <a:xfrm>
            <a:off x="3401735"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X1</a:t>
            </a:r>
            <a:endParaRPr kumimoji="1" lang="ja-JP" altLang="en-US" sz="2800" dirty="0">
              <a:solidFill>
                <a:schemeClr val="accent1"/>
              </a:solidFill>
            </a:endParaRPr>
          </a:p>
        </p:txBody>
      </p:sp>
      <p:sp>
        <p:nvSpPr>
          <p:cNvPr id="17" name="正方形/長方形 16">
            <a:extLst>
              <a:ext uri="{FF2B5EF4-FFF2-40B4-BE49-F238E27FC236}">
                <a16:creationId xmlns:a16="http://schemas.microsoft.com/office/drawing/2014/main" id="{CB1817EB-9A3E-4A51-85AA-03A01D67343A}"/>
              </a:ext>
            </a:extLst>
          </p:cNvPr>
          <p:cNvSpPr/>
          <p:nvPr/>
        </p:nvSpPr>
        <p:spPr>
          <a:xfrm>
            <a:off x="4181911"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X2</a:t>
            </a:r>
            <a:endParaRPr kumimoji="1" lang="ja-JP" altLang="en-US" sz="2800" dirty="0">
              <a:solidFill>
                <a:schemeClr val="accent1"/>
              </a:solidFill>
            </a:endParaRPr>
          </a:p>
        </p:txBody>
      </p:sp>
      <p:sp>
        <p:nvSpPr>
          <p:cNvPr id="19" name="正方形/長方形 18">
            <a:extLst>
              <a:ext uri="{FF2B5EF4-FFF2-40B4-BE49-F238E27FC236}">
                <a16:creationId xmlns:a16="http://schemas.microsoft.com/office/drawing/2014/main" id="{34275720-BD60-4318-A771-B0041C85E0FB}"/>
              </a:ext>
            </a:extLst>
          </p:cNvPr>
          <p:cNvSpPr/>
          <p:nvPr/>
        </p:nvSpPr>
        <p:spPr>
          <a:xfrm>
            <a:off x="4962087"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X3</a:t>
            </a:r>
            <a:endParaRPr kumimoji="1" lang="ja-JP" altLang="en-US" sz="2800" dirty="0">
              <a:solidFill>
                <a:schemeClr val="accent1"/>
              </a:solidFill>
            </a:endParaRPr>
          </a:p>
        </p:txBody>
      </p:sp>
      <p:sp>
        <p:nvSpPr>
          <p:cNvPr id="22" name="正方形/長方形 21">
            <a:extLst>
              <a:ext uri="{FF2B5EF4-FFF2-40B4-BE49-F238E27FC236}">
                <a16:creationId xmlns:a16="http://schemas.microsoft.com/office/drawing/2014/main" id="{39C9E0B7-7F2D-4D17-92B1-EFA56B8FF746}"/>
              </a:ext>
            </a:extLst>
          </p:cNvPr>
          <p:cNvSpPr/>
          <p:nvPr/>
        </p:nvSpPr>
        <p:spPr>
          <a:xfrm>
            <a:off x="5742263"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X4</a:t>
            </a:r>
            <a:endParaRPr kumimoji="1" lang="ja-JP" altLang="en-US" sz="2800" dirty="0">
              <a:solidFill>
                <a:schemeClr val="accent1"/>
              </a:solidFill>
            </a:endParaRPr>
          </a:p>
        </p:txBody>
      </p:sp>
      <p:sp>
        <p:nvSpPr>
          <p:cNvPr id="23" name="正方形/長方形 22">
            <a:extLst>
              <a:ext uri="{FF2B5EF4-FFF2-40B4-BE49-F238E27FC236}">
                <a16:creationId xmlns:a16="http://schemas.microsoft.com/office/drawing/2014/main" id="{EAECE499-6C5B-4975-B5A8-3EF70B3F94FE}"/>
              </a:ext>
            </a:extLst>
          </p:cNvPr>
          <p:cNvSpPr/>
          <p:nvPr/>
        </p:nvSpPr>
        <p:spPr>
          <a:xfrm>
            <a:off x="652243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X5</a:t>
            </a:r>
            <a:endParaRPr kumimoji="1" lang="ja-JP" altLang="en-US" sz="2800" dirty="0">
              <a:solidFill>
                <a:schemeClr val="accent1"/>
              </a:solidFill>
            </a:endParaRPr>
          </a:p>
        </p:txBody>
      </p:sp>
      <p:sp>
        <p:nvSpPr>
          <p:cNvPr id="24" name="吹き出し: 角を丸めた四角形 23">
            <a:extLst>
              <a:ext uri="{FF2B5EF4-FFF2-40B4-BE49-F238E27FC236}">
                <a16:creationId xmlns:a16="http://schemas.microsoft.com/office/drawing/2014/main" id="{DB718A53-7369-4DEC-B925-3F2B797F9E62}"/>
              </a:ext>
            </a:extLst>
          </p:cNvPr>
          <p:cNvSpPr/>
          <p:nvPr/>
        </p:nvSpPr>
        <p:spPr>
          <a:xfrm>
            <a:off x="2226610" y="5287185"/>
            <a:ext cx="4690779" cy="1069166"/>
          </a:xfrm>
          <a:prstGeom prst="wedgeRoundRectCallout">
            <a:avLst>
              <a:gd name="adj1" fmla="val -1497"/>
              <a:gd name="adj2" fmla="val -8340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a:t>
            </a:r>
            <a:r>
              <a:rPr kumimoji="1" lang="ja-JP" altLang="en-US" sz="1400" dirty="0">
                <a:solidFill>
                  <a:schemeClr val="tx1"/>
                </a:solidFill>
                <a:latin typeface="メイリオ" panose="020B0604030504040204" pitchFamily="50" charset="-128"/>
                <a:ea typeface="メイリオ" panose="020B0604030504040204" pitchFamily="50" charset="-128"/>
              </a:rPr>
              <a:t>という塊の変数に値をどんどん入れていく</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呼び出すときは</a:t>
            </a:r>
            <a:r>
              <a:rPr kumimoji="1" lang="en-US" altLang="ja-JP" sz="1400" dirty="0">
                <a:solidFill>
                  <a:schemeClr val="tx1"/>
                </a:solidFill>
                <a:latin typeface="メイリオ" panose="020B0604030504040204" pitchFamily="50" charset="-128"/>
                <a:ea typeface="メイリオ" panose="020B0604030504040204" pitchFamily="50" charset="-128"/>
              </a:rPr>
              <a:t>【x(1)】</a:t>
            </a:r>
            <a:r>
              <a:rPr kumimoji="1" lang="ja-JP" altLang="en-US" sz="1400" dirty="0">
                <a:solidFill>
                  <a:schemeClr val="tx1"/>
                </a:solidFill>
                <a:latin typeface="メイリオ" panose="020B0604030504040204" pitchFamily="50" charset="-128"/>
                <a:ea typeface="メイリオ" panose="020B0604030504040204" pitchFamily="50" charset="-128"/>
              </a:rPr>
              <a:t>というように行う</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4571999" y="2498475"/>
            <a:ext cx="4050633" cy="1057379"/>
          </a:xfrm>
          <a:prstGeom prst="wedgeRoundRectCallout">
            <a:avLst>
              <a:gd name="adj1" fmla="val -41003"/>
              <a:gd name="adj2" fmla="val 104735"/>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このような形を</a:t>
            </a:r>
            <a:r>
              <a:rPr kumimoji="1" lang="ja-JP" altLang="en-US" sz="1400" b="1" u="sng" dirty="0">
                <a:solidFill>
                  <a:schemeClr val="accent5"/>
                </a:solidFill>
                <a:latin typeface="メイリオ" panose="020B0604030504040204" pitchFamily="50" charset="-128"/>
                <a:ea typeface="メイリオ" panose="020B0604030504040204" pitchFamily="50" charset="-128"/>
              </a:rPr>
              <a:t>一次元配列</a:t>
            </a:r>
            <a:r>
              <a:rPr kumimoji="1" lang="ja-JP" altLang="en-US" sz="1400" dirty="0">
                <a:solidFill>
                  <a:schemeClr val="tx1"/>
                </a:solidFill>
                <a:latin typeface="メイリオ" panose="020B0604030504040204" pitchFamily="50" charset="-128"/>
                <a:ea typeface="メイリオ" panose="020B0604030504040204" pitchFamily="50" charset="-128"/>
              </a:rPr>
              <a:t>といいます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二次元、多次元とより複雑なものがありますがココでは触れません</a:t>
            </a:r>
          </a:p>
        </p:txBody>
      </p:sp>
      <p:sp>
        <p:nvSpPr>
          <p:cNvPr id="25" name="楕円 24">
            <a:extLst>
              <a:ext uri="{FF2B5EF4-FFF2-40B4-BE49-F238E27FC236}">
                <a16:creationId xmlns:a16="http://schemas.microsoft.com/office/drawing/2014/main" id="{87BADF15-B961-4970-809C-CDA326D63CE3}"/>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64442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矢印コネクタ 33">
            <a:extLst>
              <a:ext uri="{FF2B5EF4-FFF2-40B4-BE49-F238E27FC236}">
                <a16:creationId xmlns:a16="http://schemas.microsoft.com/office/drawing/2014/main" id="{5C6DC64E-DB44-49B3-8791-262B091B7493}"/>
              </a:ext>
            </a:extLst>
          </p:cNvPr>
          <p:cNvCxnSpPr>
            <a:cxnSpLocks/>
            <a:stCxn id="32" idx="1"/>
            <a:endCxn id="29" idx="3"/>
          </p:cNvCxnSpPr>
          <p:nvPr/>
        </p:nvCxnSpPr>
        <p:spPr>
          <a:xfrm flipH="1">
            <a:off x="2403309" y="4109532"/>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8" idx="1"/>
          </p:cNvCxnSpPr>
          <p:nvPr/>
        </p:nvCxnSpPr>
        <p:spPr>
          <a:xfrm>
            <a:off x="2403309" y="2963706"/>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繰り返し処理とは何か？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作業するときに同じようなことを何度もした経験はないですか？</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例えば、メモ帳のデータを担当者名を変えて、メールソフトに貼り付けて送信するといったような作業です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こんな時には繰り返し処理を使うと便利です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815139" y="4691590"/>
            <a:ext cx="7799472" cy="1057379"/>
          </a:xfrm>
          <a:prstGeom prst="wedgeRoundRectCallout">
            <a:avLst>
              <a:gd name="adj1" fmla="val -19968"/>
              <a:gd name="adj2" fmla="val -6822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繰り返しは、</a:t>
            </a:r>
            <a:r>
              <a:rPr kumimoji="1" lang="ja-JP" altLang="en-US" sz="1400" b="1" u="sng" dirty="0">
                <a:solidFill>
                  <a:srgbClr val="FF7C80"/>
                </a:solidFill>
                <a:latin typeface="メイリオ" panose="020B0604030504040204" pitchFamily="50" charset="-128"/>
                <a:ea typeface="メイリオ" panose="020B0604030504040204" pitchFamily="50" charset="-128"/>
              </a:rPr>
              <a:t>回数</a:t>
            </a:r>
            <a:r>
              <a:rPr kumimoji="1" lang="ja-JP" altLang="en-US" sz="1400" dirty="0">
                <a:solidFill>
                  <a:schemeClr val="tx1"/>
                </a:solidFill>
                <a:latin typeface="メイリオ" panose="020B0604030504040204" pitchFamily="50" charset="-128"/>
                <a:ea typeface="メイリオ" panose="020B0604030504040204" pitchFamily="50" charset="-128"/>
              </a:rPr>
              <a:t>で終わったり、</a:t>
            </a:r>
            <a:r>
              <a:rPr kumimoji="1" lang="ja-JP" altLang="en-US" sz="1400" b="1" u="sng" dirty="0">
                <a:solidFill>
                  <a:srgbClr val="FF7C80"/>
                </a:solidFill>
                <a:latin typeface="メイリオ" panose="020B0604030504040204" pitchFamily="50" charset="-128"/>
                <a:ea typeface="メイリオ" panose="020B0604030504040204" pitchFamily="50" charset="-128"/>
              </a:rPr>
              <a:t>何かがなくなるまで続ける</a:t>
            </a:r>
            <a:r>
              <a:rPr kumimoji="1" lang="ja-JP" altLang="en-US" sz="1400" dirty="0">
                <a:solidFill>
                  <a:schemeClr val="tx1"/>
                </a:solidFill>
                <a:latin typeface="メイリオ" panose="020B0604030504040204" pitchFamily="50" charset="-128"/>
                <a:ea typeface="メイリオ" panose="020B0604030504040204" pitchFamily="50" charset="-128"/>
              </a:rPr>
              <a:t>ということが多いと思います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＊今回の場合は、担当者名をすべて読み終わるまでなど</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613101"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新規メールを作る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2650448"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メモ帳を開く</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87795"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メモ帳のデータをコピー</a:t>
            </a:r>
          </a:p>
        </p:txBody>
      </p:sp>
      <p:sp>
        <p:nvSpPr>
          <p:cNvPr id="28" name="四角形: 角を丸くする 27">
            <a:extLst>
              <a:ext uri="{FF2B5EF4-FFF2-40B4-BE49-F238E27FC236}">
                <a16:creationId xmlns:a16="http://schemas.microsoft.com/office/drawing/2014/main" id="{D1BE846A-BD37-4E47-B3AC-25AF18782F92}"/>
              </a:ext>
            </a:extLst>
          </p:cNvPr>
          <p:cNvSpPr/>
          <p:nvPr/>
        </p:nvSpPr>
        <p:spPr>
          <a:xfrm>
            <a:off x="6725142"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新規メールに張り付ける</a:t>
            </a:r>
          </a:p>
        </p:txBody>
      </p:sp>
      <p:sp>
        <p:nvSpPr>
          <p:cNvPr id="29" name="四角形: 角を丸くする 28">
            <a:extLst>
              <a:ext uri="{FF2B5EF4-FFF2-40B4-BE49-F238E27FC236}">
                <a16:creationId xmlns:a16="http://schemas.microsoft.com/office/drawing/2014/main" id="{EC7451E1-5AF3-4574-AEB9-8A792FDDC5B3}"/>
              </a:ext>
            </a:extLst>
          </p:cNvPr>
          <p:cNvSpPr/>
          <p:nvPr/>
        </p:nvSpPr>
        <p:spPr>
          <a:xfrm>
            <a:off x="613101"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メールを送る</a:t>
            </a:r>
          </a:p>
        </p:txBody>
      </p:sp>
      <p:sp>
        <p:nvSpPr>
          <p:cNvPr id="30" name="四角形: 角を丸くする 29">
            <a:extLst>
              <a:ext uri="{FF2B5EF4-FFF2-40B4-BE49-F238E27FC236}">
                <a16:creationId xmlns:a16="http://schemas.microsoft.com/office/drawing/2014/main" id="{B3397069-E4C6-4BA1-A55A-6D646E78C5B0}"/>
              </a:ext>
            </a:extLst>
          </p:cNvPr>
          <p:cNvSpPr/>
          <p:nvPr/>
        </p:nvSpPr>
        <p:spPr>
          <a:xfrm>
            <a:off x="2650448"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担当者のアドレスを張り付ける</a:t>
            </a:r>
          </a:p>
        </p:txBody>
      </p:sp>
      <p:sp>
        <p:nvSpPr>
          <p:cNvPr id="31" name="四角形: 角を丸くする 30">
            <a:extLst>
              <a:ext uri="{FF2B5EF4-FFF2-40B4-BE49-F238E27FC236}">
                <a16:creationId xmlns:a16="http://schemas.microsoft.com/office/drawing/2014/main" id="{5D15AADD-9D9D-4D2C-A486-2185C8ECB6C1}"/>
              </a:ext>
            </a:extLst>
          </p:cNvPr>
          <p:cNvSpPr/>
          <p:nvPr/>
        </p:nvSpPr>
        <p:spPr>
          <a:xfrm>
            <a:off x="4687795"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担当者名を書き替える</a:t>
            </a:r>
          </a:p>
        </p:txBody>
      </p:sp>
      <p:sp>
        <p:nvSpPr>
          <p:cNvPr id="32" name="四角形: 角を丸くする 31">
            <a:extLst>
              <a:ext uri="{FF2B5EF4-FFF2-40B4-BE49-F238E27FC236}">
                <a16:creationId xmlns:a16="http://schemas.microsoft.com/office/drawing/2014/main" id="{C20122F4-D3FC-4DE7-95C7-9E5199D7D980}"/>
              </a:ext>
            </a:extLst>
          </p:cNvPr>
          <p:cNvSpPr/>
          <p:nvPr/>
        </p:nvSpPr>
        <p:spPr>
          <a:xfrm>
            <a:off x="6725142"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担当者名リストを確認する</a:t>
            </a:r>
          </a:p>
        </p:txBody>
      </p:sp>
      <p:cxnSp>
        <p:nvCxnSpPr>
          <p:cNvPr id="35" name="直線矢印コネクタ 34">
            <a:extLst>
              <a:ext uri="{FF2B5EF4-FFF2-40B4-BE49-F238E27FC236}">
                <a16:creationId xmlns:a16="http://schemas.microsoft.com/office/drawing/2014/main" id="{57BDCE29-0B32-47E1-98CB-B387C9CE9D81}"/>
              </a:ext>
            </a:extLst>
          </p:cNvPr>
          <p:cNvCxnSpPr>
            <a:cxnSpLocks/>
            <a:stCxn id="29" idx="0"/>
            <a:endCxn id="25" idx="2"/>
          </p:cNvCxnSpPr>
          <p:nvPr/>
        </p:nvCxnSpPr>
        <p:spPr>
          <a:xfrm flipV="1">
            <a:off x="1508205"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12689B9-4684-48FA-8DF9-77494E4E6192}"/>
              </a:ext>
            </a:extLst>
          </p:cNvPr>
          <p:cNvCxnSpPr>
            <a:cxnSpLocks/>
            <a:stCxn id="28" idx="2"/>
            <a:endCxn id="32" idx="0"/>
          </p:cNvCxnSpPr>
          <p:nvPr/>
        </p:nvCxnSpPr>
        <p:spPr>
          <a:xfrm>
            <a:off x="7620246"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CD9B9CB7-571D-4D3A-89E5-16720DE9D87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5410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6" idx="1"/>
          </p:cNvCxnSpPr>
          <p:nvPr/>
        </p:nvCxnSpPr>
        <p:spPr>
          <a:xfrm flipV="1">
            <a:off x="3591428" y="3554584"/>
            <a:ext cx="1063546" cy="56986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条件分岐とはなに？</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難しく書いていますが、</a:t>
            </a:r>
            <a:r>
              <a:rPr lang="en-US" altLang="ja-JP" sz="1400" dirty="0">
                <a:latin typeface="メイリオ" panose="020B0604030504040204" pitchFamily="50" charset="-128"/>
                <a:ea typeface="メイリオ" panose="020B0604030504040204" pitchFamily="50" charset="-128"/>
              </a:rPr>
              <a:t>YES</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No</a:t>
            </a:r>
            <a:r>
              <a:rPr lang="ja-JP" altLang="en-US" sz="1400" dirty="0">
                <a:latin typeface="メイリオ" panose="020B0604030504040204" pitchFamily="50" charset="-128"/>
                <a:ea typeface="メイリオ" panose="020B0604030504040204" pitchFamily="50" charset="-128"/>
              </a:rPr>
              <a:t>かを判断することです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a:t>
            </a:r>
            <a:r>
              <a:rPr lang="en-US" altLang="ja-JP" sz="1400" dirty="0">
                <a:latin typeface="メイリオ" panose="020B0604030504040204" pitchFamily="50" charset="-128"/>
                <a:ea typeface="メイリオ" panose="020B0604030504040204" pitchFamily="50" charset="-128"/>
              </a:rPr>
              <a:t>True</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False</a:t>
            </a:r>
            <a:r>
              <a:rPr lang="ja-JP" altLang="en-US" sz="1400" dirty="0">
                <a:latin typeface="メイリオ" panose="020B0604030504040204" pitchFamily="50" charset="-128"/>
                <a:ea typeface="メイリオ" panose="020B0604030504040204" pitchFamily="50" charset="-128"/>
              </a:rPr>
              <a:t>といいます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これがあるからプログラムは様々な動作をすることができます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1801220" y="3851902"/>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宝箱をあける？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4654974" y="3282038"/>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開ける</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54974" y="4393519"/>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開けない</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5" idx="3"/>
            <a:endCxn id="27" idx="1"/>
          </p:cNvCxnSpPr>
          <p:nvPr/>
        </p:nvCxnSpPr>
        <p:spPr>
          <a:xfrm>
            <a:off x="3591428" y="4124448"/>
            <a:ext cx="1063546" cy="54161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3726045" y="3471335"/>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True</a:t>
            </a:r>
          </a:p>
        </p:txBody>
      </p:sp>
      <p:sp>
        <p:nvSpPr>
          <p:cNvPr id="38" name="テキスト ボックス 37">
            <a:extLst>
              <a:ext uri="{FF2B5EF4-FFF2-40B4-BE49-F238E27FC236}">
                <a16:creationId xmlns:a16="http://schemas.microsoft.com/office/drawing/2014/main" id="{F2014BE1-8058-444E-874D-F51ECDC05435}"/>
              </a:ext>
            </a:extLst>
          </p:cNvPr>
          <p:cNvSpPr txBox="1"/>
          <p:nvPr/>
        </p:nvSpPr>
        <p:spPr>
          <a:xfrm>
            <a:off x="3726045" y="4421766"/>
            <a:ext cx="662474" cy="307777"/>
          </a:xfrm>
          <a:prstGeom prst="rect">
            <a:avLst/>
          </a:prstGeom>
          <a:noFill/>
        </p:spPr>
        <p:txBody>
          <a:bodyPr wrap="square">
            <a:spAutoFit/>
          </a:bodyPr>
          <a:lstStyle/>
          <a:p>
            <a:r>
              <a:rPr lang="en-US" altLang="ja-JP" sz="1400" dirty="0">
                <a:solidFill>
                  <a:srgbClr val="FF7C80"/>
                </a:solidFill>
                <a:latin typeface="メイリオ" panose="020B0604030504040204" pitchFamily="50" charset="-128"/>
                <a:ea typeface="メイリオ" panose="020B0604030504040204" pitchFamily="50" charset="-128"/>
              </a:rPr>
              <a:t>False</a:t>
            </a:r>
            <a:endParaRPr lang="ja-JP" altLang="en-US" sz="1400" dirty="0">
              <a:solidFill>
                <a:srgbClr val="FF7C80"/>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D8DB9B90-1CA7-404B-B0BD-2CF781105E0A}"/>
              </a:ext>
            </a:extLst>
          </p:cNvPr>
          <p:cNvCxnSpPr>
            <a:cxnSpLocks/>
            <a:stCxn id="26" idx="3"/>
          </p:cNvCxnSpPr>
          <p:nvPr/>
        </p:nvCxnSpPr>
        <p:spPr>
          <a:xfrm>
            <a:off x="6024814" y="3554584"/>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096F8F5C-0127-4ECA-A99F-CB86921C2AEF}"/>
              </a:ext>
            </a:extLst>
          </p:cNvPr>
          <p:cNvSpPr/>
          <p:nvPr/>
        </p:nvSpPr>
        <p:spPr>
          <a:xfrm>
            <a:off x="6457950" y="3289888"/>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宝を手に入れた</a:t>
            </a:r>
          </a:p>
        </p:txBody>
      </p:sp>
      <p:cxnSp>
        <p:nvCxnSpPr>
          <p:cNvPr id="44" name="直線矢印コネクタ 43">
            <a:extLst>
              <a:ext uri="{FF2B5EF4-FFF2-40B4-BE49-F238E27FC236}">
                <a16:creationId xmlns:a16="http://schemas.microsoft.com/office/drawing/2014/main" id="{FF294FF4-9952-407D-984A-6AEB9FBEB751}"/>
              </a:ext>
            </a:extLst>
          </p:cNvPr>
          <p:cNvCxnSpPr>
            <a:cxnSpLocks/>
          </p:cNvCxnSpPr>
          <p:nvPr/>
        </p:nvCxnSpPr>
        <p:spPr>
          <a:xfrm>
            <a:off x="6024814" y="4658215"/>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DCA07327-76E7-45AC-8152-247D491F45F4}"/>
              </a:ext>
            </a:extLst>
          </p:cNvPr>
          <p:cNvSpPr/>
          <p:nvPr/>
        </p:nvSpPr>
        <p:spPr>
          <a:xfrm>
            <a:off x="6457950" y="4393519"/>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何も起きなかった</a:t>
            </a:r>
          </a:p>
        </p:txBody>
      </p:sp>
      <p:pic>
        <p:nvPicPr>
          <p:cNvPr id="4" name="図 3" descr="おもちゃ, 人形, レゴ, 食品 が含まれている画像&#10;&#10;自動的に生成された説明">
            <a:extLst>
              <a:ext uri="{FF2B5EF4-FFF2-40B4-BE49-F238E27FC236}">
                <a16:creationId xmlns:a16="http://schemas.microsoft.com/office/drawing/2014/main" id="{76115741-7FE5-488F-9FC5-79C120E70677}"/>
              </a:ext>
            </a:extLst>
          </p:cNvPr>
          <p:cNvPicPr>
            <a:picLocks noChangeAspect="1"/>
          </p:cNvPicPr>
          <p:nvPr/>
        </p:nvPicPr>
        <p:blipFill rotWithShape="1">
          <a:blip r:embed="rId2">
            <a:extLst>
              <a:ext uri="{28A0092B-C50C-407E-A947-70E740481C1C}">
                <a14:useLocalDpi xmlns:a14="http://schemas.microsoft.com/office/drawing/2010/main" val="0"/>
              </a:ext>
            </a:extLst>
          </a:blip>
          <a:srcRect l="61988" t="42169" r="15705" b="35299"/>
          <a:stretch/>
        </p:blipFill>
        <p:spPr>
          <a:xfrm>
            <a:off x="5503775" y="5019351"/>
            <a:ext cx="1908350" cy="1363223"/>
          </a:xfrm>
          <a:prstGeom prst="rect">
            <a:avLst/>
          </a:prstGeom>
        </p:spPr>
      </p:pic>
      <p:pic>
        <p:nvPicPr>
          <p:cNvPr id="19" name="図 18" descr="おもちゃ, 人形, レゴ, 食品 が含まれている画像&#10;&#10;自動的に生成された説明">
            <a:extLst>
              <a:ext uri="{FF2B5EF4-FFF2-40B4-BE49-F238E27FC236}">
                <a16:creationId xmlns:a16="http://schemas.microsoft.com/office/drawing/2014/main" id="{A0CDB821-0A31-4B79-8E46-26E414262CCC}"/>
              </a:ext>
            </a:extLst>
          </p:cNvPr>
          <p:cNvPicPr>
            <a:picLocks noChangeAspect="1"/>
          </p:cNvPicPr>
          <p:nvPr/>
        </p:nvPicPr>
        <p:blipFill rotWithShape="1">
          <a:blip r:embed="rId3">
            <a:extLst>
              <a:ext uri="{28A0092B-C50C-407E-A947-70E740481C1C}">
                <a14:useLocalDpi xmlns:a14="http://schemas.microsoft.com/office/drawing/2010/main" val="0"/>
              </a:ext>
            </a:extLst>
          </a:blip>
          <a:srcRect l="42330" t="1466" r="39797" b="63798"/>
          <a:stretch/>
        </p:blipFill>
        <p:spPr>
          <a:xfrm>
            <a:off x="5642020" y="1507954"/>
            <a:ext cx="1298498" cy="1784773"/>
          </a:xfrm>
          <a:prstGeom prst="rect">
            <a:avLst/>
          </a:prstGeom>
        </p:spPr>
      </p:pic>
      <p:pic>
        <p:nvPicPr>
          <p:cNvPr id="21" name="図 20" descr="おもちゃ, 人形, レゴ, 食品 が含まれている画像&#10;&#10;自動的に生成された説明">
            <a:extLst>
              <a:ext uri="{FF2B5EF4-FFF2-40B4-BE49-F238E27FC236}">
                <a16:creationId xmlns:a16="http://schemas.microsoft.com/office/drawing/2014/main" id="{4F7DEF3F-D531-4A38-86D7-A5D5A030DBF2}"/>
              </a:ext>
            </a:extLst>
          </p:cNvPr>
          <p:cNvPicPr>
            <a:picLocks noChangeAspect="1"/>
          </p:cNvPicPr>
          <p:nvPr/>
        </p:nvPicPr>
        <p:blipFill rotWithShape="1">
          <a:blip r:embed="rId3">
            <a:extLst>
              <a:ext uri="{28A0092B-C50C-407E-A947-70E740481C1C}">
                <a14:useLocalDpi xmlns:a14="http://schemas.microsoft.com/office/drawing/2010/main" val="0"/>
              </a:ext>
            </a:extLst>
          </a:blip>
          <a:srcRect l="2489" t="5387" r="81913" b="60163"/>
          <a:stretch/>
        </p:blipFill>
        <p:spPr>
          <a:xfrm flipH="1">
            <a:off x="466293" y="3030421"/>
            <a:ext cx="1265789" cy="1928812"/>
          </a:xfrm>
          <a:prstGeom prst="rect">
            <a:avLst/>
          </a:prstGeom>
        </p:spPr>
      </p:pic>
      <p:sp>
        <p:nvSpPr>
          <p:cNvPr id="22" name="楕円 21">
            <a:extLst>
              <a:ext uri="{FF2B5EF4-FFF2-40B4-BE49-F238E27FC236}">
                <a16:creationId xmlns:a16="http://schemas.microsoft.com/office/drawing/2014/main" id="{52C6665E-6C52-406E-9930-D035B40D447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89759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引数と戻値って何？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日常生活ではほぼ触れない言葉だと思います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これは値や変数をプログラムがどう扱っているかを表している言葉です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900734"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今作業している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8" idx="1"/>
          </p:cNvCxnSpPr>
          <p:nvPr/>
        </p:nvCxnSpPr>
        <p:spPr>
          <a:xfrm flipH="1">
            <a:off x="2690942" y="26114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2837705" y="2312806"/>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2D669888-F3DC-4F66-B14A-0BA79D9A2247}"/>
              </a:ext>
            </a:extLst>
          </p:cNvPr>
          <p:cNvSpPr/>
          <p:nvPr/>
        </p:nvSpPr>
        <p:spPr>
          <a:xfrm>
            <a:off x="3646943"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29" name="吹き出し: 角を丸めた四角形 28">
            <a:extLst>
              <a:ext uri="{FF2B5EF4-FFF2-40B4-BE49-F238E27FC236}">
                <a16:creationId xmlns:a16="http://schemas.microsoft.com/office/drawing/2014/main" id="{E00DCC7D-DB68-4A07-9EFB-F8A845DA6CE4}"/>
              </a:ext>
            </a:extLst>
          </p:cNvPr>
          <p:cNvSpPr/>
          <p:nvPr/>
        </p:nvSpPr>
        <p:spPr>
          <a:xfrm>
            <a:off x="3562536" y="3655017"/>
            <a:ext cx="2074199" cy="419485"/>
          </a:xfrm>
          <a:prstGeom prst="wedgeRoundRectCallout">
            <a:avLst>
              <a:gd name="adj1" fmla="val 28345"/>
              <a:gd name="adj2" fmla="val -1164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っていう変数あげるよ</a:t>
            </a:r>
          </a:p>
        </p:txBody>
      </p:sp>
      <p:cxnSp>
        <p:nvCxnSpPr>
          <p:cNvPr id="17" name="直線コネクタ 16">
            <a:extLst>
              <a:ext uri="{FF2B5EF4-FFF2-40B4-BE49-F238E27FC236}">
                <a16:creationId xmlns:a16="http://schemas.microsoft.com/office/drawing/2014/main" id="{4A340DD3-0196-4716-8B0E-25F226E46CFC}"/>
              </a:ext>
            </a:extLst>
          </p:cNvPr>
          <p:cNvCxnSpPr/>
          <p:nvPr/>
        </p:nvCxnSpPr>
        <p:spPr>
          <a:xfrm flipH="1">
            <a:off x="192505" y="4275220"/>
            <a:ext cx="8776764" cy="0"/>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6E4C0FB-4F19-4155-BC04-E5B648BADA7B}"/>
              </a:ext>
            </a:extLst>
          </p:cNvPr>
          <p:cNvSpPr txBox="1"/>
          <p:nvPr/>
        </p:nvSpPr>
        <p:spPr bwMode="auto">
          <a:xfrm>
            <a:off x="6017101" y="2487188"/>
            <a:ext cx="2682741" cy="1177245"/>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他のプログラムから</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変数や値を引き込みますよ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35" name="四角形: 角を丸くする 34">
            <a:extLst>
              <a:ext uri="{FF2B5EF4-FFF2-40B4-BE49-F238E27FC236}">
                <a16:creationId xmlns:a16="http://schemas.microsoft.com/office/drawing/2014/main" id="{0B8AEDBC-7DF4-45B9-83D8-9AD1D8A385BC}"/>
              </a:ext>
            </a:extLst>
          </p:cNvPr>
          <p:cNvSpPr/>
          <p:nvPr/>
        </p:nvSpPr>
        <p:spPr>
          <a:xfrm>
            <a:off x="192505" y="1923288"/>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引数</a:t>
            </a:r>
          </a:p>
        </p:txBody>
      </p:sp>
      <p:sp>
        <p:nvSpPr>
          <p:cNvPr id="36" name="四角形: 角を丸くする 35">
            <a:extLst>
              <a:ext uri="{FF2B5EF4-FFF2-40B4-BE49-F238E27FC236}">
                <a16:creationId xmlns:a16="http://schemas.microsoft.com/office/drawing/2014/main" id="{FD676FCB-93B0-4AEF-8915-3E2959B4B318}"/>
              </a:ext>
            </a:extLst>
          </p:cNvPr>
          <p:cNvSpPr/>
          <p:nvPr/>
        </p:nvSpPr>
        <p:spPr>
          <a:xfrm>
            <a:off x="900734"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動かしている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41" name="直線矢印コネクタ 40">
            <a:extLst>
              <a:ext uri="{FF2B5EF4-FFF2-40B4-BE49-F238E27FC236}">
                <a16:creationId xmlns:a16="http://schemas.microsoft.com/office/drawing/2014/main" id="{B1F6EC98-9FED-4193-8183-B1DB26E5B140}"/>
              </a:ext>
            </a:extLst>
          </p:cNvPr>
          <p:cNvCxnSpPr>
            <a:cxnSpLocks/>
          </p:cNvCxnSpPr>
          <p:nvPr/>
        </p:nvCxnSpPr>
        <p:spPr>
          <a:xfrm flipH="1">
            <a:off x="2690942" y="52007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634C20F-99DA-4CDC-B12C-6A847111A52A}"/>
              </a:ext>
            </a:extLst>
          </p:cNvPr>
          <p:cNvSpPr txBox="1"/>
          <p:nvPr/>
        </p:nvSpPr>
        <p:spPr>
          <a:xfrm>
            <a:off x="2866931" y="5255012"/>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3AFC808E-2F6C-45C2-B35C-8B1B4447AFA5}"/>
              </a:ext>
            </a:extLst>
          </p:cNvPr>
          <p:cNvSpPr/>
          <p:nvPr/>
        </p:nvSpPr>
        <p:spPr>
          <a:xfrm>
            <a:off x="3646943"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47" name="吹き出し: 角を丸めた四角形 46">
            <a:extLst>
              <a:ext uri="{FF2B5EF4-FFF2-40B4-BE49-F238E27FC236}">
                <a16:creationId xmlns:a16="http://schemas.microsoft.com/office/drawing/2014/main" id="{C3B06901-1D5E-4B19-83AF-5D4A7D7505C8}"/>
              </a:ext>
            </a:extLst>
          </p:cNvPr>
          <p:cNvSpPr/>
          <p:nvPr/>
        </p:nvSpPr>
        <p:spPr>
          <a:xfrm>
            <a:off x="3755031" y="6301991"/>
            <a:ext cx="2074199" cy="419485"/>
          </a:xfrm>
          <a:prstGeom prst="wedgeRoundRectCallout">
            <a:avLst>
              <a:gd name="adj1" fmla="val 2314"/>
              <a:gd name="adj2" fmla="val -1683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を作ったから戻すね</a:t>
            </a:r>
          </a:p>
        </p:txBody>
      </p:sp>
      <p:sp>
        <p:nvSpPr>
          <p:cNvPr id="48" name="テキスト ボックス 47">
            <a:extLst>
              <a:ext uri="{FF2B5EF4-FFF2-40B4-BE49-F238E27FC236}">
                <a16:creationId xmlns:a16="http://schemas.microsoft.com/office/drawing/2014/main" id="{895FD89F-FF90-4C56-8235-D898030B6E0B}"/>
              </a:ext>
            </a:extLst>
          </p:cNvPr>
          <p:cNvSpPr txBox="1"/>
          <p:nvPr/>
        </p:nvSpPr>
        <p:spPr bwMode="auto">
          <a:xfrm>
            <a:off x="6017101" y="4629045"/>
            <a:ext cx="2682741" cy="1731243"/>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プログラムで他のプログラムを起動させて、その動かしたプログラムで作った</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変数や値を元のプログラムに戻しますよ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6917934C-7DBA-4CAA-B152-211A41DFB82A}"/>
              </a:ext>
            </a:extLst>
          </p:cNvPr>
          <p:cNvSpPr/>
          <p:nvPr/>
        </p:nvSpPr>
        <p:spPr>
          <a:xfrm>
            <a:off x="192505" y="4365924"/>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戻値</a:t>
            </a:r>
          </a:p>
        </p:txBody>
      </p:sp>
      <p:cxnSp>
        <p:nvCxnSpPr>
          <p:cNvPr id="50" name="直線矢印コネクタ 49">
            <a:extLst>
              <a:ext uri="{FF2B5EF4-FFF2-40B4-BE49-F238E27FC236}">
                <a16:creationId xmlns:a16="http://schemas.microsoft.com/office/drawing/2014/main" id="{F596D4CF-D0B1-49D0-8089-38A3253C23B0}"/>
              </a:ext>
            </a:extLst>
          </p:cNvPr>
          <p:cNvCxnSpPr>
            <a:cxnSpLocks/>
          </p:cNvCxnSpPr>
          <p:nvPr/>
        </p:nvCxnSpPr>
        <p:spPr>
          <a:xfrm>
            <a:off x="2679836" y="4936028"/>
            <a:ext cx="96710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7693FF3-C773-44C1-A6FC-0A39523018CD}"/>
              </a:ext>
            </a:extLst>
          </p:cNvPr>
          <p:cNvSpPr txBox="1"/>
          <p:nvPr/>
        </p:nvSpPr>
        <p:spPr>
          <a:xfrm>
            <a:off x="2711169" y="4635502"/>
            <a:ext cx="909157"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起動指令</a:t>
            </a:r>
          </a:p>
        </p:txBody>
      </p:sp>
      <p:pic>
        <p:nvPicPr>
          <p:cNvPr id="4" name="図 3" descr="部屋 が含まれている画像&#10;&#10;自動的に生成された説明">
            <a:extLst>
              <a:ext uri="{FF2B5EF4-FFF2-40B4-BE49-F238E27FC236}">
                <a16:creationId xmlns:a16="http://schemas.microsoft.com/office/drawing/2014/main" id="{061AD569-D357-4894-B7A3-6E029AEBE748}"/>
              </a:ext>
            </a:extLst>
          </p:cNvPr>
          <p:cNvPicPr>
            <a:picLocks noChangeAspect="1"/>
          </p:cNvPicPr>
          <p:nvPr/>
        </p:nvPicPr>
        <p:blipFill rotWithShape="1">
          <a:blip r:embed="rId2">
            <a:extLst>
              <a:ext uri="{28A0092B-C50C-407E-A947-70E740481C1C}">
                <a14:useLocalDpi xmlns:a14="http://schemas.microsoft.com/office/drawing/2010/main" val="0"/>
              </a:ext>
            </a:extLst>
          </a:blip>
          <a:srcRect l="5335" t="42724" r="77166" b="32487"/>
          <a:stretch/>
        </p:blipFill>
        <p:spPr>
          <a:xfrm>
            <a:off x="503197" y="5153135"/>
            <a:ext cx="1282872" cy="1285252"/>
          </a:xfrm>
          <a:prstGeom prst="rect">
            <a:avLst/>
          </a:prstGeom>
        </p:spPr>
      </p:pic>
      <p:pic>
        <p:nvPicPr>
          <p:cNvPr id="27" name="図 26" descr="部屋 が含まれている画像&#10;&#10;自動的に生成された説明">
            <a:extLst>
              <a:ext uri="{FF2B5EF4-FFF2-40B4-BE49-F238E27FC236}">
                <a16:creationId xmlns:a16="http://schemas.microsoft.com/office/drawing/2014/main" id="{802849C4-BF58-4C3D-9174-A6DAFC877234}"/>
              </a:ext>
            </a:extLst>
          </p:cNvPr>
          <p:cNvPicPr>
            <a:picLocks noChangeAspect="1"/>
          </p:cNvPicPr>
          <p:nvPr/>
        </p:nvPicPr>
        <p:blipFill rotWithShape="1">
          <a:blip r:embed="rId3">
            <a:extLst>
              <a:ext uri="{28A0092B-C50C-407E-A947-70E740481C1C}">
                <a14:useLocalDpi xmlns:a14="http://schemas.microsoft.com/office/drawing/2010/main" val="0"/>
              </a:ext>
            </a:extLst>
          </a:blip>
          <a:srcRect l="62710" t="11692" r="17025" b="58052"/>
          <a:stretch/>
        </p:blipFill>
        <p:spPr>
          <a:xfrm>
            <a:off x="467035" y="2755893"/>
            <a:ext cx="1364317" cy="1440649"/>
          </a:xfrm>
          <a:prstGeom prst="rect">
            <a:avLst/>
          </a:prstGeom>
        </p:spPr>
      </p:pic>
      <p:sp>
        <p:nvSpPr>
          <p:cNvPr id="23" name="吹き出し: 角を丸めた四角形 22">
            <a:extLst>
              <a:ext uri="{FF2B5EF4-FFF2-40B4-BE49-F238E27FC236}">
                <a16:creationId xmlns:a16="http://schemas.microsoft.com/office/drawing/2014/main" id="{4B34D514-7A0A-4867-8975-CE64D173C419}"/>
              </a:ext>
            </a:extLst>
          </p:cNvPr>
          <p:cNvSpPr/>
          <p:nvPr/>
        </p:nvSpPr>
        <p:spPr>
          <a:xfrm>
            <a:off x="1638169" y="3442900"/>
            <a:ext cx="1879853" cy="734098"/>
          </a:xfrm>
          <a:prstGeom prst="wedgeRoundRectCallout">
            <a:avLst>
              <a:gd name="adj1" fmla="val -59819"/>
              <a:gd name="adj2" fmla="val -4436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という変数がないと動かないよ～</a:t>
            </a:r>
          </a:p>
        </p:txBody>
      </p:sp>
      <p:pic>
        <p:nvPicPr>
          <p:cNvPr id="7" name="図 6" descr="おもちゃ, 人形, 異なる, テーブル が含まれている画像&#10;&#10;自動的に生成された説明">
            <a:extLst>
              <a:ext uri="{FF2B5EF4-FFF2-40B4-BE49-F238E27FC236}">
                <a16:creationId xmlns:a16="http://schemas.microsoft.com/office/drawing/2014/main" id="{10A5DEE8-A2A6-44BC-AB2B-7F5A7D99C971}"/>
              </a:ext>
            </a:extLst>
          </p:cNvPr>
          <p:cNvPicPr>
            <a:picLocks noChangeAspect="1"/>
          </p:cNvPicPr>
          <p:nvPr/>
        </p:nvPicPr>
        <p:blipFill rotWithShape="1">
          <a:blip r:embed="rId4">
            <a:extLst>
              <a:ext uri="{28A0092B-C50C-407E-A947-70E740481C1C}">
                <a14:useLocalDpi xmlns:a14="http://schemas.microsoft.com/office/drawing/2010/main" val="0"/>
              </a:ext>
            </a:extLst>
          </a:blip>
          <a:srcRect l="33365" t="4930" r="48542" b="54199"/>
          <a:stretch/>
        </p:blipFill>
        <p:spPr>
          <a:xfrm>
            <a:off x="5136480" y="2756389"/>
            <a:ext cx="753710" cy="1204183"/>
          </a:xfrm>
          <a:prstGeom prst="rect">
            <a:avLst/>
          </a:prstGeom>
        </p:spPr>
      </p:pic>
      <p:sp>
        <p:nvSpPr>
          <p:cNvPr id="43" name="吹き出し: 角を丸めた四角形 42">
            <a:extLst>
              <a:ext uri="{FF2B5EF4-FFF2-40B4-BE49-F238E27FC236}">
                <a16:creationId xmlns:a16="http://schemas.microsoft.com/office/drawing/2014/main" id="{C1B5DCC3-F3B7-4E00-ACE4-8E1E3E8156CA}"/>
              </a:ext>
            </a:extLst>
          </p:cNvPr>
          <p:cNvSpPr/>
          <p:nvPr/>
        </p:nvSpPr>
        <p:spPr>
          <a:xfrm>
            <a:off x="1456135" y="5996339"/>
            <a:ext cx="2037724" cy="734098"/>
          </a:xfrm>
          <a:prstGeom prst="wedgeRoundRectCallout">
            <a:avLst>
              <a:gd name="adj1" fmla="val -47252"/>
              <a:gd name="adj2" fmla="val -7404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この仕事やってほしい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できたら変数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を戻してね</a:t>
            </a:r>
          </a:p>
        </p:txBody>
      </p:sp>
      <p:pic>
        <p:nvPicPr>
          <p:cNvPr id="9" name="図 8">
            <a:extLst>
              <a:ext uri="{FF2B5EF4-FFF2-40B4-BE49-F238E27FC236}">
                <a16:creationId xmlns:a16="http://schemas.microsoft.com/office/drawing/2014/main" id="{7986D239-8D30-42F3-8C99-D8443D6516C2}"/>
              </a:ext>
            </a:extLst>
          </p:cNvPr>
          <p:cNvPicPr>
            <a:picLocks noChangeAspect="1"/>
          </p:cNvPicPr>
          <p:nvPr/>
        </p:nvPicPr>
        <p:blipFill rotWithShape="1">
          <a:blip r:embed="rId5">
            <a:extLst>
              <a:ext uri="{28A0092B-C50C-407E-A947-70E740481C1C}">
                <a14:useLocalDpi xmlns:a14="http://schemas.microsoft.com/office/drawing/2010/main" val="0"/>
              </a:ext>
            </a:extLst>
          </a:blip>
          <a:srcRect l="51365" t="5209" r="34370" b="55603"/>
          <a:stretch/>
        </p:blipFill>
        <p:spPr>
          <a:xfrm>
            <a:off x="4336096" y="5118095"/>
            <a:ext cx="658077" cy="1278599"/>
          </a:xfrm>
          <a:prstGeom prst="rect">
            <a:avLst/>
          </a:prstGeom>
        </p:spPr>
      </p:pic>
      <p:sp>
        <p:nvSpPr>
          <p:cNvPr id="30" name="楕円 29">
            <a:extLst>
              <a:ext uri="{FF2B5EF4-FFF2-40B4-BE49-F238E27FC236}">
                <a16:creationId xmlns:a16="http://schemas.microsoft.com/office/drawing/2014/main" id="{D4BF2210-A643-4303-AB0D-012602DCB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0330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データ型って何？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これも普段聞きなれない言葉かもしれませんが、</a:t>
            </a:r>
            <a:r>
              <a:rPr lang="en-US" altLang="ja-JP" sz="1400" dirty="0">
                <a:latin typeface="メイリオ" panose="020B0604030504040204" pitchFamily="50" charset="-128"/>
                <a:ea typeface="メイリオ" panose="020B0604030504040204" pitchFamily="50" charset="-128"/>
              </a:rPr>
              <a:t>Excel</a:t>
            </a:r>
            <a:r>
              <a:rPr lang="ja-JP" altLang="en-US" sz="1400" dirty="0">
                <a:latin typeface="メイリオ" panose="020B0604030504040204" pitchFamily="50" charset="-128"/>
                <a:ea typeface="メイリオ" panose="020B0604030504040204" pitchFamily="50" charset="-128"/>
              </a:rPr>
              <a:t>を使ったことがある人は必ず触れています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端的に言うと</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この値は日付です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この値は数字です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などということです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プログラミングでは、この型がとても大事になってきます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graphicFrame>
        <p:nvGraphicFramePr>
          <p:cNvPr id="26" name="表 3">
            <a:extLst>
              <a:ext uri="{FF2B5EF4-FFF2-40B4-BE49-F238E27FC236}">
                <a16:creationId xmlns:a16="http://schemas.microsoft.com/office/drawing/2014/main" id="{3F66B52C-FCC8-4B65-BDE9-51C9153DA6A6}"/>
              </a:ext>
            </a:extLst>
          </p:cNvPr>
          <p:cNvGraphicFramePr>
            <a:graphicFrameLocks noGrp="1"/>
          </p:cNvGraphicFramePr>
          <p:nvPr>
            <p:extLst>
              <p:ext uri="{D42A27DB-BD31-4B8C-83A1-F6EECF244321}">
                <p14:modId xmlns:p14="http://schemas.microsoft.com/office/powerpoint/2010/main" val="4271085597"/>
              </p:ext>
            </p:extLst>
          </p:nvPr>
        </p:nvGraphicFramePr>
        <p:xfrm>
          <a:off x="931179" y="2133328"/>
          <a:ext cx="6954473" cy="2956560"/>
        </p:xfrm>
        <a:graphic>
          <a:graphicData uri="http://schemas.openxmlformats.org/drawingml/2006/table">
            <a:tbl>
              <a:tblPr firstRow="1" bandRow="1">
                <a:tableStyleId>{5C22544A-7EE6-4342-B048-85BDC9FD1C3A}</a:tableStyleId>
              </a:tblPr>
              <a:tblGrid>
                <a:gridCol w="1602296">
                  <a:extLst>
                    <a:ext uri="{9D8B030D-6E8A-4147-A177-3AD203B41FA5}">
                      <a16:colId xmlns:a16="http://schemas.microsoft.com/office/drawing/2014/main" val="1899288962"/>
                    </a:ext>
                  </a:extLst>
                </a:gridCol>
                <a:gridCol w="1770077">
                  <a:extLst>
                    <a:ext uri="{9D8B030D-6E8A-4147-A177-3AD203B41FA5}">
                      <a16:colId xmlns:a16="http://schemas.microsoft.com/office/drawing/2014/main" val="3392265261"/>
                    </a:ext>
                  </a:extLst>
                </a:gridCol>
                <a:gridCol w="358210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型名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内容</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int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整数</a:t>
                      </a:r>
                    </a:p>
                  </a:txBody>
                  <a:tcPr/>
                </a:tc>
                <a:tc>
                  <a:txBody>
                    <a:bodyPr/>
                    <a:lstStyle/>
                    <a:p>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float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浮動小数点</a:t>
                      </a:r>
                    </a:p>
                  </a:txBody>
                  <a:tcPr/>
                </a:tc>
                <a:tc>
                  <a:txBody>
                    <a:bodyPr/>
                    <a:lstStyle/>
                    <a:p>
                      <a:r>
                        <a:rPr kumimoji="1" lang="en-US" altLang="ja-JP" sz="1400" dirty="0">
                          <a:latin typeface="メイリオ" panose="020B0604030504040204" pitchFamily="50" charset="-128"/>
                          <a:ea typeface="メイリオ" panose="020B0604030504040204" pitchFamily="50" charset="-128"/>
                        </a:rPr>
                        <a:t>3.14</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bool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判定</a:t>
                      </a:r>
                    </a:p>
                  </a:txBody>
                  <a:tcPr/>
                </a:tc>
                <a:tc>
                  <a:txBody>
                    <a:bodyPr/>
                    <a:lstStyle/>
                    <a:p>
                      <a:r>
                        <a:rPr kumimoji="1" lang="en-US" altLang="ja-JP" sz="1400" dirty="0" err="1">
                          <a:latin typeface="メイリオ" panose="020B0604030504040204" pitchFamily="50" charset="-128"/>
                          <a:ea typeface="メイリオ" panose="020B0604030504040204" pitchFamily="50" charset="-128"/>
                        </a:rPr>
                        <a:t>True,False</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a:t>
                      </a:r>
                    </a:p>
                  </a:txBody>
                  <a:tcPr/>
                </a:tc>
                <a:tc>
                  <a:txBody>
                    <a:bodyPr/>
                    <a:lstStyle/>
                    <a:p>
                      <a:r>
                        <a:rPr kumimoji="1" lang="ja-JP" altLang="en-US" sz="1400" dirty="0">
                          <a:latin typeface="メイリオ" panose="020B0604030504040204" pitchFamily="50" charset="-128"/>
                          <a:ea typeface="メイリオ" panose="020B0604030504040204" pitchFamily="50" charset="-128"/>
                        </a:rPr>
                        <a:t>ストアカ</a:t>
                      </a:r>
                    </a:p>
                  </a:txBody>
                  <a:tcPr/>
                </a:tc>
                <a:extLst>
                  <a:ext uri="{0D108BD9-81ED-4DB2-BD59-A6C34878D82A}">
                    <a16:rowId xmlns:a16="http://schemas.microsoft.com/office/drawing/2014/main" val="3337979663"/>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a:t>
                      </a:r>
                    </a:p>
                  </a:txBody>
                  <a:tcPr/>
                </a:tc>
                <a:tc>
                  <a:txBody>
                    <a:bodyPr/>
                    <a:lstStyle/>
                    <a:p>
                      <a:r>
                        <a:rPr kumimoji="1" lang="en-US" altLang="ja-JP" sz="1400" dirty="0">
                          <a:latin typeface="メイリオ" panose="020B0604030504040204" pitchFamily="50" charset="-128"/>
                          <a:ea typeface="メイリオ" panose="020B0604030504040204" pitchFamily="50" charset="-128"/>
                        </a:rPr>
                        <a:t>2021/1/1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lsit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dictionary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辞書</a:t>
                      </a:r>
                    </a:p>
                  </a:txBody>
                  <a:tcPr/>
                </a:tc>
                <a:tc>
                  <a:txBody>
                    <a:bodyPr/>
                    <a:lstStyle/>
                    <a:p>
                      <a:r>
                        <a:rPr kumimoji="1" lang="en-US" altLang="ja-JP" sz="1400" dirty="0">
                          <a:latin typeface="メイリオ" panose="020B0604030504040204" pitchFamily="50" charset="-128"/>
                          <a:ea typeface="メイリオ" panose="020B0604030504040204" pitchFamily="50" charset="-128"/>
                        </a:rPr>
                        <a:t>{‘key1’:’val1’, ‘key2’:’val2’}</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tuple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格納要素変更不可</a:t>
                      </a:r>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78177527"/>
                  </a:ext>
                </a:extLst>
              </a:tr>
            </a:tbl>
          </a:graphicData>
        </a:graphic>
      </p:graphicFrame>
      <p:sp>
        <p:nvSpPr>
          <p:cNvPr id="7" name="テキスト ボックス 6">
            <a:extLst>
              <a:ext uri="{FF2B5EF4-FFF2-40B4-BE49-F238E27FC236}">
                <a16:creationId xmlns:a16="http://schemas.microsoft.com/office/drawing/2014/main" id="{70B7F85B-0A0A-4760-8E58-22D47BBB075D}"/>
              </a:ext>
            </a:extLst>
          </p:cNvPr>
          <p:cNvSpPr txBox="1"/>
          <p:nvPr/>
        </p:nvSpPr>
        <p:spPr bwMode="auto">
          <a:xfrm>
            <a:off x="386474" y="4970899"/>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F65045A-4696-4280-B954-9510988F4AD1}"/>
              </a:ext>
            </a:extLst>
          </p:cNvPr>
          <p:cNvSpPr txBox="1"/>
          <p:nvPr/>
        </p:nvSpPr>
        <p:spPr bwMode="auto">
          <a:xfrm>
            <a:off x="936450" y="5417273"/>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“2021-1-1”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1</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datetime(x) + int(y)</a:t>
            </a:r>
          </a:p>
        </p:txBody>
      </p:sp>
      <p:sp>
        <p:nvSpPr>
          <p:cNvPr id="9" name="吹き出し: 角を丸めた四角形 8">
            <a:extLst>
              <a:ext uri="{FF2B5EF4-FFF2-40B4-BE49-F238E27FC236}">
                <a16:creationId xmlns:a16="http://schemas.microsoft.com/office/drawing/2014/main" id="{3AD52715-3D6D-4888-906E-AEA8A4399D25}"/>
              </a:ext>
            </a:extLst>
          </p:cNvPr>
          <p:cNvSpPr/>
          <p:nvPr/>
        </p:nvSpPr>
        <p:spPr>
          <a:xfrm>
            <a:off x="4408415" y="5187001"/>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0" name="楕円 9">
            <a:extLst>
              <a:ext uri="{FF2B5EF4-FFF2-40B4-BE49-F238E27FC236}">
                <a16:creationId xmlns:a16="http://schemas.microsoft.com/office/drawing/2014/main" id="{96C2C372-E4B7-4847-A311-7B8A0983589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2508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入出力は意外と限定されている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6519649"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プログラムを作りたいときに大事なことは、</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最初状態を設定</a:t>
            </a:r>
            <a:r>
              <a:rPr lang="ja-JP" altLang="en-US" sz="1400" dirty="0">
                <a:latin typeface="メイリオ" panose="020B0604030504040204" pitchFamily="50" charset="-128"/>
                <a:ea typeface="メイリオ" panose="020B0604030504040204" pitchFamily="50" charset="-128"/>
              </a:rPr>
              <a:t>し、</a:t>
            </a:r>
            <a:r>
              <a:rPr lang="ja-JP" altLang="en-US" sz="1400" b="1" u="sng" dirty="0">
                <a:solidFill>
                  <a:srgbClr val="FF7C80"/>
                </a:solidFill>
                <a:latin typeface="メイリオ" panose="020B0604030504040204" pitchFamily="50" charset="-128"/>
                <a:ea typeface="メイリオ" panose="020B0604030504040204" pitchFamily="50" charset="-128"/>
              </a:rPr>
              <a:t>最後の状態をイメージする</a:t>
            </a:r>
            <a:r>
              <a:rPr lang="ja-JP" altLang="en-US" sz="1400" dirty="0">
                <a:latin typeface="メイリオ" panose="020B0604030504040204" pitchFamily="50" charset="-128"/>
                <a:ea typeface="メイリオ" panose="020B0604030504040204" pitchFamily="50" charset="-128"/>
              </a:rPr>
              <a:t>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これがきっちり決まっていれば、プログラムはできたも同然です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そのぐらい大事な要素です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でもどちらの形も</a:t>
            </a:r>
            <a:r>
              <a:rPr lang="ja-JP" altLang="en-US" sz="1400" b="1" u="sng" dirty="0">
                <a:solidFill>
                  <a:schemeClr val="accent5"/>
                </a:solidFill>
                <a:latin typeface="メイリオ" panose="020B0604030504040204" pitchFamily="50" charset="-128"/>
                <a:ea typeface="メイリオ" panose="020B0604030504040204" pitchFamily="50" charset="-128"/>
              </a:rPr>
              <a:t>実はあまり種類はない</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四角形: 角を丸くする 20">
            <a:extLst>
              <a:ext uri="{FF2B5EF4-FFF2-40B4-BE49-F238E27FC236}">
                <a16:creationId xmlns:a16="http://schemas.microsoft.com/office/drawing/2014/main" id="{F915C578-1685-4AA1-A368-A2E0784A6626}"/>
              </a:ext>
            </a:extLst>
          </p:cNvPr>
          <p:cNvSpPr/>
          <p:nvPr/>
        </p:nvSpPr>
        <p:spPr bwMode="auto">
          <a:xfrm>
            <a:off x="706125" y="3141394"/>
            <a:ext cx="7430334" cy="3269336"/>
          </a:xfrm>
          <a:prstGeom prst="roundRect">
            <a:avLst>
              <a:gd name="adj" fmla="val 18740"/>
            </a:avLst>
          </a:prstGeom>
          <a:no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lstStyle/>
          <a:p>
            <a:pPr algn="ctr">
              <a:defRPr/>
            </a:pPr>
            <a:endParaRPr lang="ja-JP" altLang="en-US" sz="2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13DC78FD-43B2-4709-BDAF-BF21B3150746}"/>
              </a:ext>
            </a:extLst>
          </p:cNvPr>
          <p:cNvGrpSpPr/>
          <p:nvPr/>
        </p:nvGrpSpPr>
        <p:grpSpPr>
          <a:xfrm>
            <a:off x="1162225" y="3606982"/>
            <a:ext cx="1573121" cy="544907"/>
            <a:chOff x="612252" y="1754894"/>
            <a:chExt cx="1573121" cy="544907"/>
          </a:xfrm>
        </p:grpSpPr>
        <p:sp>
          <p:nvSpPr>
            <p:cNvPr id="9" name="円/楕円 4">
              <a:extLst>
                <a:ext uri="{FF2B5EF4-FFF2-40B4-BE49-F238E27FC236}">
                  <a16:creationId xmlns:a16="http://schemas.microsoft.com/office/drawing/2014/main" id="{9D6091FA-02F1-4516-B9F1-AE3DBC3BB60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48710FAA-277F-47DA-AA8A-E82ABD4D3F5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Excel</a:t>
              </a:r>
              <a:endParaRPr kumimoji="1" lang="ja-JP" altLang="en-US" dirty="0"/>
            </a:p>
          </p:txBody>
        </p:sp>
      </p:grpSp>
      <p:sp>
        <p:nvSpPr>
          <p:cNvPr id="11" name="角丸四角形 129">
            <a:extLst>
              <a:ext uri="{FF2B5EF4-FFF2-40B4-BE49-F238E27FC236}">
                <a16:creationId xmlns:a16="http://schemas.microsoft.com/office/drawing/2014/main" id="{B39AA9BD-4965-4662-992A-E848AEC5E9B6}"/>
              </a:ext>
            </a:extLst>
          </p:cNvPr>
          <p:cNvSpPr/>
          <p:nvPr/>
        </p:nvSpPr>
        <p:spPr>
          <a:xfrm>
            <a:off x="2620900" y="2885242"/>
            <a:ext cx="1572288" cy="5003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入力</a:t>
            </a:r>
          </a:p>
        </p:txBody>
      </p:sp>
      <p:sp>
        <p:nvSpPr>
          <p:cNvPr id="13" name="角丸四角形 129">
            <a:extLst>
              <a:ext uri="{FF2B5EF4-FFF2-40B4-BE49-F238E27FC236}">
                <a16:creationId xmlns:a16="http://schemas.microsoft.com/office/drawing/2014/main" id="{255037BF-3AC7-4225-933E-7BBB9CE17D92}"/>
              </a:ext>
            </a:extLst>
          </p:cNvPr>
          <p:cNvSpPr/>
          <p:nvPr/>
        </p:nvSpPr>
        <p:spPr>
          <a:xfrm>
            <a:off x="4685899" y="2880155"/>
            <a:ext cx="1572288" cy="50036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出力</a:t>
            </a:r>
          </a:p>
        </p:txBody>
      </p:sp>
      <p:grpSp>
        <p:nvGrpSpPr>
          <p:cNvPr id="18" name="グループ化 17">
            <a:extLst>
              <a:ext uri="{FF2B5EF4-FFF2-40B4-BE49-F238E27FC236}">
                <a16:creationId xmlns:a16="http://schemas.microsoft.com/office/drawing/2014/main" id="{748A6492-9FE9-4804-B8F9-A7BF36CD73AD}"/>
              </a:ext>
            </a:extLst>
          </p:cNvPr>
          <p:cNvGrpSpPr/>
          <p:nvPr/>
        </p:nvGrpSpPr>
        <p:grpSpPr>
          <a:xfrm>
            <a:off x="2735346" y="3593551"/>
            <a:ext cx="1573121" cy="544907"/>
            <a:chOff x="612252" y="1754894"/>
            <a:chExt cx="1573121" cy="544907"/>
          </a:xfrm>
        </p:grpSpPr>
        <p:sp>
          <p:nvSpPr>
            <p:cNvPr id="19" name="円/楕円 4">
              <a:extLst>
                <a:ext uri="{FF2B5EF4-FFF2-40B4-BE49-F238E27FC236}">
                  <a16:creationId xmlns:a16="http://schemas.microsoft.com/office/drawing/2014/main" id="{10935E82-FC21-4C81-A2AA-23D763AE2AE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E5D47A33-DCDE-4F59-A52C-A3EB6163EE0E}"/>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GUI</a:t>
              </a:r>
              <a:r>
                <a:rPr kumimoji="1" lang="ja-JP" altLang="en-US" dirty="0"/>
                <a:t>入力</a:t>
              </a:r>
            </a:p>
          </p:txBody>
        </p:sp>
      </p:grpSp>
      <p:grpSp>
        <p:nvGrpSpPr>
          <p:cNvPr id="22" name="グループ化 21">
            <a:extLst>
              <a:ext uri="{FF2B5EF4-FFF2-40B4-BE49-F238E27FC236}">
                <a16:creationId xmlns:a16="http://schemas.microsoft.com/office/drawing/2014/main" id="{39EDEC03-1835-43C7-BFEE-EBF137BCA4B1}"/>
              </a:ext>
            </a:extLst>
          </p:cNvPr>
          <p:cNvGrpSpPr/>
          <p:nvPr/>
        </p:nvGrpSpPr>
        <p:grpSpPr>
          <a:xfrm>
            <a:off x="4269978" y="3778216"/>
            <a:ext cx="1573121" cy="544907"/>
            <a:chOff x="612252" y="1754894"/>
            <a:chExt cx="1573121" cy="544907"/>
          </a:xfrm>
        </p:grpSpPr>
        <p:sp>
          <p:nvSpPr>
            <p:cNvPr id="23" name="円/楕円 4">
              <a:extLst>
                <a:ext uri="{FF2B5EF4-FFF2-40B4-BE49-F238E27FC236}">
                  <a16:creationId xmlns:a16="http://schemas.microsoft.com/office/drawing/2014/main" id="{30E39B20-CDE9-4246-A69F-DD38BA0D9E2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15C695B-5EC9-48A0-BBAD-975DE39F7A49}"/>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CUI</a:t>
              </a:r>
              <a:r>
                <a:rPr kumimoji="1" lang="ja-JP" altLang="en-US" dirty="0"/>
                <a:t>入力</a:t>
              </a:r>
            </a:p>
          </p:txBody>
        </p:sp>
      </p:grpSp>
      <p:grpSp>
        <p:nvGrpSpPr>
          <p:cNvPr id="25" name="グループ化 24">
            <a:extLst>
              <a:ext uri="{FF2B5EF4-FFF2-40B4-BE49-F238E27FC236}">
                <a16:creationId xmlns:a16="http://schemas.microsoft.com/office/drawing/2014/main" id="{E82AB2D6-7C15-4BD0-8F72-A60ACB93985A}"/>
              </a:ext>
            </a:extLst>
          </p:cNvPr>
          <p:cNvGrpSpPr/>
          <p:nvPr/>
        </p:nvGrpSpPr>
        <p:grpSpPr>
          <a:xfrm>
            <a:off x="1833923" y="4136341"/>
            <a:ext cx="1573121" cy="544907"/>
            <a:chOff x="612252" y="1754894"/>
            <a:chExt cx="1573121" cy="544907"/>
          </a:xfrm>
        </p:grpSpPr>
        <p:sp>
          <p:nvSpPr>
            <p:cNvPr id="27" name="円/楕円 4">
              <a:extLst>
                <a:ext uri="{FF2B5EF4-FFF2-40B4-BE49-F238E27FC236}">
                  <a16:creationId xmlns:a16="http://schemas.microsoft.com/office/drawing/2014/main" id="{A5178A26-7728-4363-BB69-6B4BB6ADD8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E7434EEA-6E2E-457F-BF8F-048295821C1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Word</a:t>
              </a:r>
              <a:endParaRPr kumimoji="1" lang="ja-JP" altLang="en-US" dirty="0"/>
            </a:p>
          </p:txBody>
        </p:sp>
      </p:grpSp>
      <p:grpSp>
        <p:nvGrpSpPr>
          <p:cNvPr id="29" name="グループ化 28">
            <a:extLst>
              <a:ext uri="{FF2B5EF4-FFF2-40B4-BE49-F238E27FC236}">
                <a16:creationId xmlns:a16="http://schemas.microsoft.com/office/drawing/2014/main" id="{7EF44DAD-07D5-49EE-BF72-24989C5B4EF5}"/>
              </a:ext>
            </a:extLst>
          </p:cNvPr>
          <p:cNvGrpSpPr/>
          <p:nvPr/>
        </p:nvGrpSpPr>
        <p:grpSpPr>
          <a:xfrm>
            <a:off x="716013" y="4561736"/>
            <a:ext cx="1573121" cy="544907"/>
            <a:chOff x="612252" y="1754894"/>
            <a:chExt cx="1573121" cy="544907"/>
          </a:xfrm>
        </p:grpSpPr>
        <p:sp>
          <p:nvSpPr>
            <p:cNvPr id="30" name="円/楕円 4">
              <a:extLst>
                <a:ext uri="{FF2B5EF4-FFF2-40B4-BE49-F238E27FC236}">
                  <a16:creationId xmlns:a16="http://schemas.microsoft.com/office/drawing/2014/main" id="{3266178E-DFAA-4C1D-BE7E-12A4A0DF457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6A994C45-5651-4FD0-913F-112529DA9B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Web</a:t>
              </a:r>
              <a:r>
                <a:rPr kumimoji="1" lang="ja-JP" altLang="en-US" dirty="0"/>
                <a:t>サイト</a:t>
              </a:r>
            </a:p>
          </p:txBody>
        </p:sp>
      </p:grpSp>
      <p:grpSp>
        <p:nvGrpSpPr>
          <p:cNvPr id="32" name="グループ化 31">
            <a:extLst>
              <a:ext uri="{FF2B5EF4-FFF2-40B4-BE49-F238E27FC236}">
                <a16:creationId xmlns:a16="http://schemas.microsoft.com/office/drawing/2014/main" id="{D031B2E5-60D3-43DD-992D-321FC597C57C}"/>
              </a:ext>
            </a:extLst>
          </p:cNvPr>
          <p:cNvGrpSpPr/>
          <p:nvPr/>
        </p:nvGrpSpPr>
        <p:grpSpPr>
          <a:xfrm>
            <a:off x="2775529" y="4669581"/>
            <a:ext cx="1573121" cy="544907"/>
            <a:chOff x="612252" y="1754894"/>
            <a:chExt cx="1573121" cy="544907"/>
          </a:xfrm>
        </p:grpSpPr>
        <p:sp>
          <p:nvSpPr>
            <p:cNvPr id="33" name="円/楕円 4">
              <a:extLst>
                <a:ext uri="{FF2B5EF4-FFF2-40B4-BE49-F238E27FC236}">
                  <a16:creationId xmlns:a16="http://schemas.microsoft.com/office/drawing/2014/main" id="{3BEA871E-FD60-458B-82C3-E3F0584B3DC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3595653-B841-4215-9E5A-898E572DE890}"/>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メモ帳</a:t>
              </a:r>
            </a:p>
          </p:txBody>
        </p:sp>
      </p:grpSp>
      <p:grpSp>
        <p:nvGrpSpPr>
          <p:cNvPr id="35" name="グループ化 34">
            <a:extLst>
              <a:ext uri="{FF2B5EF4-FFF2-40B4-BE49-F238E27FC236}">
                <a16:creationId xmlns:a16="http://schemas.microsoft.com/office/drawing/2014/main" id="{A52D9836-5185-49C0-B6A7-FDA2E5EF9371}"/>
              </a:ext>
            </a:extLst>
          </p:cNvPr>
          <p:cNvGrpSpPr/>
          <p:nvPr/>
        </p:nvGrpSpPr>
        <p:grpSpPr>
          <a:xfrm>
            <a:off x="1162079" y="5300161"/>
            <a:ext cx="1573121" cy="544907"/>
            <a:chOff x="612252" y="1754894"/>
            <a:chExt cx="1573121" cy="544907"/>
          </a:xfrm>
        </p:grpSpPr>
        <p:sp>
          <p:nvSpPr>
            <p:cNvPr id="36" name="円/楕円 4">
              <a:extLst>
                <a:ext uri="{FF2B5EF4-FFF2-40B4-BE49-F238E27FC236}">
                  <a16:creationId xmlns:a16="http://schemas.microsoft.com/office/drawing/2014/main" id="{66A091BC-4A80-4A28-9B19-F3480E52BCF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A945C39-E4CB-4194-B5CE-A3C8DC671FB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PPT</a:t>
              </a:r>
              <a:endParaRPr kumimoji="1" lang="ja-JP" altLang="en-US" dirty="0"/>
            </a:p>
          </p:txBody>
        </p:sp>
      </p:grpSp>
      <p:grpSp>
        <p:nvGrpSpPr>
          <p:cNvPr id="38" name="グループ化 37">
            <a:extLst>
              <a:ext uri="{FF2B5EF4-FFF2-40B4-BE49-F238E27FC236}">
                <a16:creationId xmlns:a16="http://schemas.microsoft.com/office/drawing/2014/main" id="{9D6896AD-27DC-4989-A7BF-DBEF43AC04A0}"/>
              </a:ext>
            </a:extLst>
          </p:cNvPr>
          <p:cNvGrpSpPr/>
          <p:nvPr/>
        </p:nvGrpSpPr>
        <p:grpSpPr>
          <a:xfrm>
            <a:off x="6427291" y="3422315"/>
            <a:ext cx="1573121" cy="544907"/>
            <a:chOff x="612252" y="1754894"/>
            <a:chExt cx="1573121" cy="544907"/>
          </a:xfrm>
        </p:grpSpPr>
        <p:sp>
          <p:nvSpPr>
            <p:cNvPr id="39" name="円/楕円 4">
              <a:extLst>
                <a:ext uri="{FF2B5EF4-FFF2-40B4-BE49-F238E27FC236}">
                  <a16:creationId xmlns:a16="http://schemas.microsoft.com/office/drawing/2014/main" id="{80C54D9B-6C1F-4830-B40B-25724038B1C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014638A5-ED82-4BE7-9636-DC6138CB785D}"/>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Jpeg</a:t>
              </a:r>
              <a:endParaRPr kumimoji="1" lang="ja-JP" altLang="en-US" dirty="0"/>
            </a:p>
          </p:txBody>
        </p:sp>
      </p:grpSp>
      <p:grpSp>
        <p:nvGrpSpPr>
          <p:cNvPr id="41" name="グループ化 40">
            <a:extLst>
              <a:ext uri="{FF2B5EF4-FFF2-40B4-BE49-F238E27FC236}">
                <a16:creationId xmlns:a16="http://schemas.microsoft.com/office/drawing/2014/main" id="{CA7C22D0-A224-4CEB-95DE-34FF1AD81A9C}"/>
              </a:ext>
            </a:extLst>
          </p:cNvPr>
          <p:cNvGrpSpPr/>
          <p:nvPr/>
        </p:nvGrpSpPr>
        <p:grpSpPr>
          <a:xfrm>
            <a:off x="2557529" y="5574196"/>
            <a:ext cx="1573121" cy="544907"/>
            <a:chOff x="612252" y="1754894"/>
            <a:chExt cx="1573121" cy="544907"/>
          </a:xfrm>
        </p:grpSpPr>
        <p:sp>
          <p:nvSpPr>
            <p:cNvPr id="42" name="円/楕円 4">
              <a:extLst>
                <a:ext uri="{FF2B5EF4-FFF2-40B4-BE49-F238E27FC236}">
                  <a16:creationId xmlns:a16="http://schemas.microsoft.com/office/drawing/2014/main" id="{476FB0FE-AD6C-4F83-9ACF-50D4EB574C0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4EE7549C-1DD8-49E1-BAD5-A3BEFF5A1D4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MP3</a:t>
              </a:r>
              <a:endParaRPr kumimoji="1" lang="ja-JP" altLang="en-US" dirty="0"/>
            </a:p>
          </p:txBody>
        </p:sp>
      </p:grpSp>
      <p:grpSp>
        <p:nvGrpSpPr>
          <p:cNvPr id="44" name="グループ化 43">
            <a:extLst>
              <a:ext uri="{FF2B5EF4-FFF2-40B4-BE49-F238E27FC236}">
                <a16:creationId xmlns:a16="http://schemas.microsoft.com/office/drawing/2014/main" id="{646ACD07-45A7-4AEA-9E24-B906E16B5BF0}"/>
              </a:ext>
            </a:extLst>
          </p:cNvPr>
          <p:cNvGrpSpPr/>
          <p:nvPr/>
        </p:nvGrpSpPr>
        <p:grpSpPr>
          <a:xfrm>
            <a:off x="5631495" y="4124674"/>
            <a:ext cx="1573121" cy="544907"/>
            <a:chOff x="612252" y="1754894"/>
            <a:chExt cx="1573121" cy="544907"/>
          </a:xfrm>
        </p:grpSpPr>
        <p:sp>
          <p:nvSpPr>
            <p:cNvPr id="45" name="円/楕円 4">
              <a:extLst>
                <a:ext uri="{FF2B5EF4-FFF2-40B4-BE49-F238E27FC236}">
                  <a16:creationId xmlns:a16="http://schemas.microsoft.com/office/drawing/2014/main" id="{836939B1-6171-4667-A27F-EC958F21EA1E}"/>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2ABE1ED4-8B19-4EFA-B080-30D598640A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wav</a:t>
              </a:r>
              <a:endParaRPr kumimoji="1" lang="ja-JP" altLang="en-US" dirty="0"/>
            </a:p>
          </p:txBody>
        </p:sp>
      </p:grpSp>
      <p:grpSp>
        <p:nvGrpSpPr>
          <p:cNvPr id="47" name="グループ化 46">
            <a:extLst>
              <a:ext uri="{FF2B5EF4-FFF2-40B4-BE49-F238E27FC236}">
                <a16:creationId xmlns:a16="http://schemas.microsoft.com/office/drawing/2014/main" id="{FABF7888-0925-40ED-AB8C-6143A1E5D07E}"/>
              </a:ext>
            </a:extLst>
          </p:cNvPr>
          <p:cNvGrpSpPr/>
          <p:nvPr/>
        </p:nvGrpSpPr>
        <p:grpSpPr>
          <a:xfrm>
            <a:off x="4153249" y="4648599"/>
            <a:ext cx="1573121" cy="544907"/>
            <a:chOff x="612252" y="1754894"/>
            <a:chExt cx="1573121" cy="544907"/>
          </a:xfrm>
        </p:grpSpPr>
        <p:sp>
          <p:nvSpPr>
            <p:cNvPr id="48" name="円/楕円 4">
              <a:extLst>
                <a:ext uri="{FF2B5EF4-FFF2-40B4-BE49-F238E27FC236}">
                  <a16:creationId xmlns:a16="http://schemas.microsoft.com/office/drawing/2014/main" id="{17A955EC-A098-42E0-92D8-D8457C210281}"/>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29437403-1D1C-484E-A28B-FAE603EA5B35}"/>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err="1"/>
                <a:t>png</a:t>
              </a:r>
              <a:endParaRPr kumimoji="1" lang="ja-JP" altLang="en-US" dirty="0"/>
            </a:p>
          </p:txBody>
        </p:sp>
      </p:grpSp>
      <p:grpSp>
        <p:nvGrpSpPr>
          <p:cNvPr id="50" name="グループ化 49">
            <a:extLst>
              <a:ext uri="{FF2B5EF4-FFF2-40B4-BE49-F238E27FC236}">
                <a16:creationId xmlns:a16="http://schemas.microsoft.com/office/drawing/2014/main" id="{DFCAAC64-A268-481D-9B91-CE9F6BD7A6F3}"/>
              </a:ext>
            </a:extLst>
          </p:cNvPr>
          <p:cNvGrpSpPr/>
          <p:nvPr/>
        </p:nvGrpSpPr>
        <p:grpSpPr>
          <a:xfrm>
            <a:off x="6427291" y="4799161"/>
            <a:ext cx="1573121" cy="544907"/>
            <a:chOff x="612252" y="1754894"/>
            <a:chExt cx="1573121" cy="544907"/>
          </a:xfrm>
        </p:grpSpPr>
        <p:sp>
          <p:nvSpPr>
            <p:cNvPr id="51" name="円/楕円 4">
              <a:extLst>
                <a:ext uri="{FF2B5EF4-FFF2-40B4-BE49-F238E27FC236}">
                  <a16:creationId xmlns:a16="http://schemas.microsoft.com/office/drawing/2014/main" id="{8D7FE991-CC9A-414F-9879-6E174A98A6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2C94ABC0-C105-4329-81A6-C5D2787DA83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MP4</a:t>
              </a:r>
              <a:endParaRPr kumimoji="1" lang="ja-JP" altLang="en-US" dirty="0"/>
            </a:p>
          </p:txBody>
        </p:sp>
      </p:grpSp>
      <p:grpSp>
        <p:nvGrpSpPr>
          <p:cNvPr id="53" name="グループ化 52">
            <a:extLst>
              <a:ext uri="{FF2B5EF4-FFF2-40B4-BE49-F238E27FC236}">
                <a16:creationId xmlns:a16="http://schemas.microsoft.com/office/drawing/2014/main" id="{B8C6D6ED-1071-4443-B21E-F9261A901BDC}"/>
              </a:ext>
            </a:extLst>
          </p:cNvPr>
          <p:cNvGrpSpPr/>
          <p:nvPr/>
        </p:nvGrpSpPr>
        <p:grpSpPr>
          <a:xfrm>
            <a:off x="5304545" y="5005739"/>
            <a:ext cx="1573121" cy="544907"/>
            <a:chOff x="612252" y="1754894"/>
            <a:chExt cx="1573121" cy="544907"/>
          </a:xfrm>
        </p:grpSpPr>
        <p:sp>
          <p:nvSpPr>
            <p:cNvPr id="54" name="円/楕円 4">
              <a:extLst>
                <a:ext uri="{FF2B5EF4-FFF2-40B4-BE49-F238E27FC236}">
                  <a16:creationId xmlns:a16="http://schemas.microsoft.com/office/drawing/2014/main" id="{188CA42C-2FBA-4513-9903-4465129AEEB9}"/>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03F27F2-F786-4DF5-BD42-81C60FAD21B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PDF</a:t>
              </a:r>
              <a:endParaRPr kumimoji="1" lang="ja-JP" altLang="en-US" dirty="0"/>
            </a:p>
          </p:txBody>
        </p:sp>
      </p:grpSp>
      <p:grpSp>
        <p:nvGrpSpPr>
          <p:cNvPr id="56" name="グループ化 55">
            <a:extLst>
              <a:ext uri="{FF2B5EF4-FFF2-40B4-BE49-F238E27FC236}">
                <a16:creationId xmlns:a16="http://schemas.microsoft.com/office/drawing/2014/main" id="{4AD2484D-A02F-4909-ADEE-A16A9944C467}"/>
              </a:ext>
            </a:extLst>
          </p:cNvPr>
          <p:cNvGrpSpPr/>
          <p:nvPr/>
        </p:nvGrpSpPr>
        <p:grpSpPr>
          <a:xfrm>
            <a:off x="4146634" y="5563067"/>
            <a:ext cx="1573121" cy="544907"/>
            <a:chOff x="612252" y="1754894"/>
            <a:chExt cx="1573121" cy="544907"/>
          </a:xfrm>
        </p:grpSpPr>
        <p:sp>
          <p:nvSpPr>
            <p:cNvPr id="57" name="円/楕円 4">
              <a:extLst>
                <a:ext uri="{FF2B5EF4-FFF2-40B4-BE49-F238E27FC236}">
                  <a16:creationId xmlns:a16="http://schemas.microsoft.com/office/drawing/2014/main" id="{9C70CF4F-8D7A-4A6C-91BD-CA82A4D8152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64E0898B-D97C-4E17-97A0-70F021CF7668}"/>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他の</a:t>
              </a:r>
              <a:r>
                <a:rPr kumimoji="1" lang="en-US" altLang="ja-JP" dirty="0"/>
                <a:t>PG</a:t>
              </a:r>
              <a:endParaRPr kumimoji="1" lang="ja-JP" altLang="en-US" dirty="0"/>
            </a:p>
          </p:txBody>
        </p:sp>
      </p:grpSp>
      <p:grpSp>
        <p:nvGrpSpPr>
          <p:cNvPr id="59" name="グループ化 58">
            <a:extLst>
              <a:ext uri="{FF2B5EF4-FFF2-40B4-BE49-F238E27FC236}">
                <a16:creationId xmlns:a16="http://schemas.microsoft.com/office/drawing/2014/main" id="{D5116595-FF1D-4C00-B7C0-699E4CC39966}"/>
              </a:ext>
            </a:extLst>
          </p:cNvPr>
          <p:cNvGrpSpPr/>
          <p:nvPr/>
        </p:nvGrpSpPr>
        <p:grpSpPr>
          <a:xfrm>
            <a:off x="6158510" y="5696659"/>
            <a:ext cx="1573121" cy="544907"/>
            <a:chOff x="612252" y="1754894"/>
            <a:chExt cx="1573121" cy="544907"/>
          </a:xfrm>
        </p:grpSpPr>
        <p:sp>
          <p:nvSpPr>
            <p:cNvPr id="60" name="円/楕円 4">
              <a:extLst>
                <a:ext uri="{FF2B5EF4-FFF2-40B4-BE49-F238E27FC236}">
                  <a16:creationId xmlns:a16="http://schemas.microsoft.com/office/drawing/2014/main" id="{1F7EF06C-507A-498B-BBB8-498CFD72349D}"/>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DD1D2B64-E1B4-4E90-B460-D75C7F4F8FEB}"/>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メール</a:t>
              </a:r>
            </a:p>
          </p:txBody>
        </p:sp>
      </p:grpSp>
      <p:sp>
        <p:nvSpPr>
          <p:cNvPr id="62" name="吹き出し: 角を丸めた四角形 61">
            <a:extLst>
              <a:ext uri="{FF2B5EF4-FFF2-40B4-BE49-F238E27FC236}">
                <a16:creationId xmlns:a16="http://schemas.microsoft.com/office/drawing/2014/main" id="{1F373BB2-9FFB-4E9A-A878-8C40E2F11DB1}"/>
              </a:ext>
            </a:extLst>
          </p:cNvPr>
          <p:cNvSpPr/>
          <p:nvPr/>
        </p:nvSpPr>
        <p:spPr>
          <a:xfrm>
            <a:off x="5384361" y="424534"/>
            <a:ext cx="2125573" cy="734098"/>
          </a:xfrm>
          <a:prstGeom prst="wedgeRoundRectCallout">
            <a:avLst>
              <a:gd name="adj1" fmla="val -4960"/>
              <a:gd name="adj2" fmla="val 11219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どうやって入力して、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どうやって出力しようかな</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4" name="図 3" descr="部屋 が含まれている画像&#10;&#10;自動的に生成された説明">
            <a:extLst>
              <a:ext uri="{FF2B5EF4-FFF2-40B4-BE49-F238E27FC236}">
                <a16:creationId xmlns:a16="http://schemas.microsoft.com/office/drawing/2014/main" id="{0E69EEE1-1C6D-493B-A80E-7442C73EDBA6}"/>
              </a:ext>
            </a:extLst>
          </p:cNvPr>
          <p:cNvPicPr>
            <a:picLocks noChangeAspect="1"/>
          </p:cNvPicPr>
          <p:nvPr/>
        </p:nvPicPr>
        <p:blipFill rotWithShape="1">
          <a:blip r:embed="rId2">
            <a:extLst>
              <a:ext uri="{28A0092B-C50C-407E-A947-70E740481C1C}">
                <a14:useLocalDpi xmlns:a14="http://schemas.microsoft.com/office/drawing/2010/main" val="0"/>
              </a:ext>
            </a:extLst>
          </a:blip>
          <a:srcRect l="33130" t="10168" r="53608" b="56086"/>
          <a:stretch/>
        </p:blipFill>
        <p:spPr>
          <a:xfrm>
            <a:off x="6380206" y="1190296"/>
            <a:ext cx="1129728" cy="2033051"/>
          </a:xfrm>
          <a:prstGeom prst="rect">
            <a:avLst/>
          </a:prstGeom>
        </p:spPr>
      </p:pic>
      <p:sp>
        <p:nvSpPr>
          <p:cNvPr id="63" name="楕円 62">
            <a:extLst>
              <a:ext uri="{FF2B5EF4-FFF2-40B4-BE49-F238E27FC236}">
                <a16:creationId xmlns:a16="http://schemas.microsoft.com/office/drawing/2014/main" id="{DE99EF80-0930-4406-99B8-A6ED4EE85B5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917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646672" y="1357210"/>
            <a:ext cx="7868678" cy="3924151"/>
          </a:xfrm>
          <a:prstGeom prst="rect">
            <a:avLst/>
          </a:prstGeom>
          <a:noFill/>
        </p:spPr>
        <p:txBody>
          <a:bodyPr wrap="square" rtlCol="0">
            <a:spAutoFit/>
          </a:bodyPr>
          <a:lstStyle/>
          <a:p>
            <a:pPr>
              <a:lnSpc>
                <a:spcPct val="150000"/>
              </a:lnSpc>
            </a:pPr>
            <a:r>
              <a:rPr lang="ja-JP" altLang="en-US" sz="2400" dirty="0">
                <a:latin typeface="メイリオ" panose="020B0604030504040204" pitchFamily="50" charset="-128"/>
                <a:ea typeface="メイリオ" panose="020B0604030504040204" pitchFamily="50" charset="-128"/>
              </a:rPr>
              <a:t>■本日の講座の目的と皆さんの思いの言語化</a:t>
            </a:r>
          </a:p>
          <a:p>
            <a:pPr>
              <a:lnSpc>
                <a:spcPct val="150000"/>
              </a:lnSpc>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Python</a:t>
            </a:r>
            <a:r>
              <a:rPr lang="ja-JP" altLang="en-US" sz="2400" dirty="0">
                <a:latin typeface="メイリオ" panose="020B0604030504040204" pitchFamily="50" charset="-128"/>
                <a:ea typeface="メイリオ" panose="020B0604030504040204" pitchFamily="50" charset="-128"/>
              </a:rPr>
              <a:t>ではどんなことができるの</a:t>
            </a:r>
            <a:r>
              <a:rPr lang="en-US" altLang="ja-JP" sz="2400" dirty="0">
                <a:latin typeface="メイリオ" panose="020B0604030504040204" pitchFamily="50" charset="-128"/>
                <a:ea typeface="メイリオ" panose="020B0604030504040204" pitchFamily="50" charset="-128"/>
              </a:rPr>
              <a:t>?</a:t>
            </a:r>
          </a:p>
          <a:p>
            <a:pPr>
              <a:lnSpc>
                <a:spcPct val="150000"/>
              </a:lnSpc>
            </a:pPr>
            <a:r>
              <a:rPr lang="ja-JP" altLang="en-US" sz="2400" dirty="0">
                <a:latin typeface="メイリオ" panose="020B0604030504040204" pitchFamily="50" charset="-128"/>
                <a:ea typeface="メイリオ" panose="020B0604030504040204" pitchFamily="50" charset="-128"/>
              </a:rPr>
              <a:t>■ライブラリってなに？</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■考えることを楽しもう</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■具体的なコードの書き方</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■練習課題</a:t>
            </a:r>
          </a:p>
          <a:p>
            <a:pPr>
              <a:lnSpc>
                <a:spcPct val="150000"/>
              </a:lnSpc>
            </a:pPr>
            <a:r>
              <a:rPr lang="ja-JP" altLang="en-US" sz="2400" dirty="0">
                <a:latin typeface="メイリオ" panose="020B0604030504040204" pitchFamily="50" charset="-128"/>
                <a:ea typeface="メイリオ" panose="020B0604030504040204" pitchFamily="50" charset="-128"/>
              </a:rPr>
              <a:t>■本日のまとめと感想</a:t>
            </a:r>
          </a:p>
        </p:txBody>
      </p:sp>
      <p:sp>
        <p:nvSpPr>
          <p:cNvPr id="8" name="テキスト ボックス 7">
            <a:extLst>
              <a:ext uri="{FF2B5EF4-FFF2-40B4-BE49-F238E27FC236}">
                <a16:creationId xmlns:a16="http://schemas.microsoft.com/office/drawing/2014/main" id="{4839CF36-B888-4CE3-934E-D398BB2B403D}"/>
              </a:ext>
            </a:extLst>
          </p:cNvPr>
          <p:cNvSpPr txBox="1"/>
          <p:nvPr/>
        </p:nvSpPr>
        <p:spPr>
          <a:xfrm>
            <a:off x="111213" y="117527"/>
            <a:ext cx="5313403"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Contents</a:t>
            </a:r>
          </a:p>
        </p:txBody>
      </p:sp>
      <p:sp>
        <p:nvSpPr>
          <p:cNvPr id="2" name="スライド番号プレースホルダー 1">
            <a:extLst>
              <a:ext uri="{FF2B5EF4-FFF2-40B4-BE49-F238E27FC236}">
                <a16:creationId xmlns:a16="http://schemas.microsoft.com/office/drawing/2014/main" id="{862D6BB0-FB96-4389-AFB2-15A3F9813979}"/>
              </a:ext>
            </a:extLst>
          </p:cNvPr>
          <p:cNvSpPr>
            <a:spLocks noGrp="1"/>
          </p:cNvSpPr>
          <p:nvPr>
            <p:ph type="sldNum" sz="quarter" idx="12"/>
          </p:nvPr>
        </p:nvSpPr>
        <p:spPr/>
        <p:txBody>
          <a:bodyPr/>
          <a:lstStyle/>
          <a:p>
            <a:fld id="{F3579041-85C9-4E87-BF27-D58171D975DA}" type="slidenum">
              <a:rPr kumimoji="1" lang="ja-JP" altLang="en-US" smtClean="0"/>
              <a:t>1</a:t>
            </a:fld>
            <a:endParaRPr kumimoji="1" lang="ja-JP" altLang="en-US"/>
          </a:p>
        </p:txBody>
      </p:sp>
    </p:spTree>
    <p:extLst>
      <p:ext uri="{BB962C8B-B14F-4D97-AF65-F5344CB8AC3E}">
        <p14:creationId xmlns:p14="http://schemas.microsoft.com/office/powerpoint/2010/main" val="321425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線コネクタ 68">
            <a:extLst>
              <a:ext uri="{FF2B5EF4-FFF2-40B4-BE49-F238E27FC236}">
                <a16:creationId xmlns:a16="http://schemas.microsoft.com/office/drawing/2014/main" id="{4B78E492-6F03-4255-A003-CCC48B10BA16}"/>
              </a:ext>
            </a:extLst>
          </p:cNvPr>
          <p:cNvCxnSpPr>
            <a:cxnSpLocks/>
          </p:cNvCxnSpPr>
          <p:nvPr/>
        </p:nvCxnSpPr>
        <p:spPr>
          <a:xfrm flipH="1" flipV="1">
            <a:off x="1734359" y="5100666"/>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5E8FACFA-AA28-435A-9B9D-FE7F6C943BB4}"/>
              </a:ext>
            </a:extLst>
          </p:cNvPr>
          <p:cNvCxnSpPr>
            <a:cxnSpLocks/>
          </p:cNvCxnSpPr>
          <p:nvPr/>
        </p:nvCxnSpPr>
        <p:spPr>
          <a:xfrm flipH="1">
            <a:off x="2390469" y="4367510"/>
            <a:ext cx="337732" cy="43034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F801B61-5C1B-4AE0-B8FF-CB3D2BDD9F8C}"/>
              </a:ext>
            </a:extLst>
          </p:cNvPr>
          <p:cNvCxnSpPr>
            <a:cxnSpLocks/>
          </p:cNvCxnSpPr>
          <p:nvPr/>
        </p:nvCxnSpPr>
        <p:spPr>
          <a:xfrm flipH="1" flipV="1">
            <a:off x="2302992" y="4830775"/>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333BD0C-5127-44FD-B022-157F89E70B66}"/>
              </a:ext>
            </a:extLst>
          </p:cNvPr>
          <p:cNvCxnSpPr>
            <a:cxnSpLocks/>
          </p:cNvCxnSpPr>
          <p:nvPr/>
        </p:nvCxnSpPr>
        <p:spPr>
          <a:xfrm flipH="1" flipV="1">
            <a:off x="2347155" y="5490429"/>
            <a:ext cx="562085" cy="9796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5692CF3-BE80-418C-8F6D-51D5E6537446}"/>
              </a:ext>
            </a:extLst>
          </p:cNvPr>
          <p:cNvCxnSpPr>
            <a:cxnSpLocks/>
          </p:cNvCxnSpPr>
          <p:nvPr/>
        </p:nvCxnSpPr>
        <p:spPr>
          <a:xfrm flipH="1" flipV="1">
            <a:off x="2436248" y="4840309"/>
            <a:ext cx="567029" cy="113395"/>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44EE3BE-8F16-4A34-BAFD-85EB380BC059}"/>
              </a:ext>
            </a:extLst>
          </p:cNvPr>
          <p:cNvCxnSpPr>
            <a:cxnSpLocks/>
          </p:cNvCxnSpPr>
          <p:nvPr/>
        </p:nvCxnSpPr>
        <p:spPr>
          <a:xfrm flipH="1" flipV="1">
            <a:off x="750145" y="5014883"/>
            <a:ext cx="33783" cy="54999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C538137-0543-4EA9-9D67-BD091234D70F}"/>
              </a:ext>
            </a:extLst>
          </p:cNvPr>
          <p:cNvCxnSpPr>
            <a:cxnSpLocks/>
          </p:cNvCxnSpPr>
          <p:nvPr/>
        </p:nvCxnSpPr>
        <p:spPr>
          <a:xfrm flipH="1" flipV="1">
            <a:off x="1370359" y="5249419"/>
            <a:ext cx="480812" cy="50653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A804861-1A34-4C7D-A5F8-8A87BBB40A37}"/>
              </a:ext>
            </a:extLst>
          </p:cNvPr>
          <p:cNvCxnSpPr>
            <a:cxnSpLocks/>
          </p:cNvCxnSpPr>
          <p:nvPr/>
        </p:nvCxnSpPr>
        <p:spPr>
          <a:xfrm flipV="1">
            <a:off x="1279818" y="5201927"/>
            <a:ext cx="7404" cy="68218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2C257B2-E6F8-459A-B825-265D0045AB8F}"/>
              </a:ext>
            </a:extLst>
          </p:cNvPr>
          <p:cNvCxnSpPr>
            <a:cxnSpLocks/>
          </p:cNvCxnSpPr>
          <p:nvPr/>
        </p:nvCxnSpPr>
        <p:spPr>
          <a:xfrm flipV="1">
            <a:off x="543636" y="5448176"/>
            <a:ext cx="223401" cy="40620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073F5E-3553-478D-A439-031568E3D83F}"/>
              </a:ext>
            </a:extLst>
          </p:cNvPr>
          <p:cNvCxnSpPr>
            <a:cxnSpLocks/>
          </p:cNvCxnSpPr>
          <p:nvPr/>
        </p:nvCxnSpPr>
        <p:spPr>
          <a:xfrm flipH="1" flipV="1">
            <a:off x="776959" y="5514512"/>
            <a:ext cx="213478" cy="69253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5453C3A-0D04-4D66-A293-061A6A79688A}"/>
              </a:ext>
            </a:extLst>
          </p:cNvPr>
          <p:cNvCxnSpPr>
            <a:cxnSpLocks/>
          </p:cNvCxnSpPr>
          <p:nvPr/>
        </p:nvCxnSpPr>
        <p:spPr>
          <a:xfrm flipV="1">
            <a:off x="809838" y="4514763"/>
            <a:ext cx="416676" cy="46834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B065D4-3B29-4A69-A59D-9F4E3A829A69}"/>
              </a:ext>
            </a:extLst>
          </p:cNvPr>
          <p:cNvCxnSpPr>
            <a:cxnSpLocks/>
          </p:cNvCxnSpPr>
          <p:nvPr/>
        </p:nvCxnSpPr>
        <p:spPr>
          <a:xfrm flipH="1" flipV="1">
            <a:off x="1209257" y="4562254"/>
            <a:ext cx="77965" cy="63967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ED4DC09-D4A9-45C4-84ED-79F6514C6F6A}"/>
              </a:ext>
            </a:extLst>
          </p:cNvPr>
          <p:cNvCxnSpPr>
            <a:cxnSpLocks/>
          </p:cNvCxnSpPr>
          <p:nvPr/>
        </p:nvCxnSpPr>
        <p:spPr>
          <a:xfrm flipH="1" flipV="1">
            <a:off x="760753" y="4202499"/>
            <a:ext cx="430638" cy="26239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Path</a:t>
            </a:r>
            <a:r>
              <a:rPr lang="ja-JP" altLang="en-US" sz="2400" b="1" dirty="0">
                <a:solidFill>
                  <a:schemeClr val="accent1"/>
                </a:solidFill>
                <a:latin typeface="メイリオ" panose="020B0604030504040204" pitchFamily="50" charset="-128"/>
                <a:ea typeface="メイリオ" panose="020B0604030504040204" pitchFamily="50" charset="-128"/>
              </a:rPr>
              <a:t>って何</a:t>
            </a:r>
            <a:r>
              <a:rPr lang="en-US" altLang="ja-JP" sz="2400" b="1" dirty="0">
                <a:solidFill>
                  <a:schemeClr val="accent1"/>
                </a:solidFill>
                <a:latin typeface="メイリオ" panose="020B0604030504040204" pitchFamily="50" charset="-128"/>
                <a:ea typeface="メイリオ" panose="020B0604030504040204" pitchFamily="50" charset="-128"/>
              </a:rPr>
              <a:t>?</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簡単に言えば、</a:t>
            </a:r>
            <a:r>
              <a:rPr lang="ja-JP" altLang="en-US" sz="1400" b="1" u="sng" dirty="0">
                <a:solidFill>
                  <a:srgbClr val="FF7C80"/>
                </a:solidFill>
                <a:latin typeface="メイリオ" panose="020B0604030504040204" pitchFamily="50" charset="-128"/>
                <a:ea typeface="メイリオ" panose="020B0604030504040204" pitchFamily="50" charset="-128"/>
              </a:rPr>
              <a:t>住所と道順の組合せのようなもの</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パソコンのデータは必ず、ドライブといわれている記憶装置に入っており、そこから枝分枝分かれをして</a:t>
            </a:r>
            <a:r>
              <a:rPr lang="en-US" altLang="ja-JP" sz="1400" dirty="0" err="1">
                <a:latin typeface="メイリオ" panose="020B0604030504040204" pitchFamily="50" charset="-128"/>
                <a:ea typeface="メイリオ" panose="020B0604030504040204" pitchFamily="50" charset="-128"/>
              </a:rPr>
              <a:t>DeskTop</a:t>
            </a:r>
            <a:r>
              <a:rPr lang="ja-JP" altLang="en-US" sz="1400" dirty="0">
                <a:latin typeface="メイリオ" panose="020B0604030504040204" pitchFamily="50" charset="-128"/>
                <a:ea typeface="メイリオ" panose="020B0604030504040204" pitchFamily="50" charset="-128"/>
              </a:rPr>
              <a:t>や、各フォルダにデータが置かれています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ドライブの中のディレクトリが木のように分かれていることから</a:t>
            </a:r>
            <a:r>
              <a:rPr lang="ja-JP" altLang="en-US" sz="1400" b="1" u="sng" dirty="0">
                <a:solidFill>
                  <a:schemeClr val="accent5"/>
                </a:solidFill>
                <a:latin typeface="メイリオ" panose="020B0604030504040204" pitchFamily="50" charset="-128"/>
                <a:ea typeface="メイリオ" panose="020B0604030504040204" pitchFamily="50" charset="-128"/>
              </a:rPr>
              <a:t>ディレクトリツリー</a:t>
            </a:r>
            <a:r>
              <a:rPr lang="ja-JP" altLang="en-US" sz="1400" dirty="0">
                <a:latin typeface="メイリオ" panose="020B0604030504040204" pitchFamily="50" charset="-128"/>
                <a:ea typeface="メイリオ" panose="020B0604030504040204" pitchFamily="50" charset="-128"/>
              </a:rPr>
              <a:t>とも言われていて、これを自在に移動することで、プログラムをより幅のある動きるようになります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2" name="角丸四角形 129">
            <a:extLst>
              <a:ext uri="{FF2B5EF4-FFF2-40B4-BE49-F238E27FC236}">
                <a16:creationId xmlns:a16="http://schemas.microsoft.com/office/drawing/2014/main" id="{AB2C1420-FECE-4B19-AD02-8A486DDF6762}"/>
              </a:ext>
            </a:extLst>
          </p:cNvPr>
          <p:cNvSpPr/>
          <p:nvPr/>
        </p:nvSpPr>
        <p:spPr>
          <a:xfrm>
            <a:off x="5269363" y="3010201"/>
            <a:ext cx="3119628" cy="83759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6"/>
                </a:solidFill>
                <a:latin typeface="メイリオ" panose="020B0604030504040204" pitchFamily="50" charset="-128"/>
                <a:ea typeface="メイリオ" panose="020B0604030504040204" pitchFamily="50" charset="-128"/>
              </a:rPr>
              <a:t>絶対パス</a:t>
            </a:r>
            <a:endParaRPr lang="en-US" altLang="ja-JP" sz="2400" dirty="0">
              <a:solidFill>
                <a:schemeClr val="accent6"/>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C:\Users\XXX\yyyy\zzz</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6205866" y="5327574"/>
            <a:ext cx="2636130" cy="837598"/>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5"/>
                </a:solidFill>
                <a:latin typeface="メイリオ" panose="020B0604030504040204" pitchFamily="50" charset="-128"/>
                <a:ea typeface="メイリオ" panose="020B0604030504040204" pitchFamily="50" charset="-128"/>
              </a:rPr>
              <a:t>相対パス</a:t>
            </a:r>
            <a:endParaRPr lang="en-US" altLang="ja-JP" sz="2400" dirty="0">
              <a:solidFill>
                <a:schemeClr val="accent5"/>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 ..\</a:t>
            </a:r>
            <a:r>
              <a:rPr lang="en-US" altLang="ja-JP" sz="1200" dirty="0" err="1">
                <a:solidFill>
                  <a:schemeClr val="tx1"/>
                </a:solidFill>
                <a:latin typeface="メイリオ" panose="020B0604030504040204" pitchFamily="50" charset="-128"/>
                <a:ea typeface="メイリオ" panose="020B0604030504040204" pitchFamily="50" charset="-128"/>
              </a:rPr>
              <a:t>aaa</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bbb</a:t>
            </a:r>
            <a:r>
              <a:rPr lang="en-US" altLang="ja-JP" sz="1200" dirty="0">
                <a:solidFill>
                  <a:schemeClr val="tx1"/>
                </a:solidFill>
                <a:latin typeface="メイリオ" panose="020B0604030504040204" pitchFamily="50" charset="-128"/>
                <a:ea typeface="メイリオ" panose="020B0604030504040204" pitchFamily="50" charset="-128"/>
              </a:rPr>
              <a:t>\ccc</a:t>
            </a: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65" name="角丸四角形 129">
            <a:extLst>
              <a:ext uri="{FF2B5EF4-FFF2-40B4-BE49-F238E27FC236}">
                <a16:creationId xmlns:a16="http://schemas.microsoft.com/office/drawing/2014/main" id="{07C78F2A-B890-4B2D-BB41-485745EE8EC5}"/>
              </a:ext>
            </a:extLst>
          </p:cNvPr>
          <p:cNvSpPr/>
          <p:nvPr/>
        </p:nvSpPr>
        <p:spPr>
          <a:xfrm>
            <a:off x="4489041" y="4011658"/>
            <a:ext cx="2718033" cy="695633"/>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b="1" dirty="0">
                <a:solidFill>
                  <a:schemeClr val="accent4"/>
                </a:solidFill>
                <a:latin typeface="メイリオ" panose="020B0604030504040204" pitchFamily="50" charset="-128"/>
                <a:ea typeface="メイリオ" panose="020B0604030504040204" pitchFamily="50" charset="-128"/>
              </a:rPr>
              <a:t>カレントディレクトリ</a:t>
            </a:r>
            <a:endParaRPr lang="en-US" altLang="ja-JP" b="1" dirty="0">
              <a:solidFill>
                <a:schemeClr val="accent4"/>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qqq</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 name="吹き出し: 角を丸めた四角形 2">
            <a:extLst>
              <a:ext uri="{FF2B5EF4-FFF2-40B4-BE49-F238E27FC236}">
                <a16:creationId xmlns:a16="http://schemas.microsoft.com/office/drawing/2014/main" id="{56C9804E-AF93-47C1-8C52-8ECFDDAAB76F}"/>
              </a:ext>
            </a:extLst>
          </p:cNvPr>
          <p:cNvSpPr/>
          <p:nvPr/>
        </p:nvSpPr>
        <p:spPr>
          <a:xfrm>
            <a:off x="3124311" y="4002004"/>
            <a:ext cx="1258349" cy="695633"/>
          </a:xfrm>
          <a:prstGeom prst="wedgeRoundRectCallout">
            <a:avLst>
              <a:gd name="adj1" fmla="val -91500"/>
              <a:gd name="adj2" fmla="val 5526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現在作業中の</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ディレクトリ</a:t>
            </a:r>
          </a:p>
        </p:txBody>
      </p:sp>
      <p:pic>
        <p:nvPicPr>
          <p:cNvPr id="1026" name="Picture 2" descr="3 最適な ノートパソコンイラスト 画像、ストック写真、ベクター | Adobe Stock">
            <a:extLst>
              <a:ext uri="{FF2B5EF4-FFF2-40B4-BE49-F238E27FC236}">
                <a16:creationId xmlns:a16="http://schemas.microsoft.com/office/drawing/2014/main" id="{933771F3-8438-4094-A6DE-4E453F2C5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5" y="2956687"/>
            <a:ext cx="1397553" cy="98844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コネクタ 6">
            <a:extLst>
              <a:ext uri="{FF2B5EF4-FFF2-40B4-BE49-F238E27FC236}">
                <a16:creationId xmlns:a16="http://schemas.microsoft.com/office/drawing/2014/main" id="{54D1043A-A4E1-4068-8981-DF8CA4B4F054}"/>
              </a:ext>
            </a:extLst>
          </p:cNvPr>
          <p:cNvCxnSpPr>
            <a:cxnSpLocks/>
          </p:cNvCxnSpPr>
          <p:nvPr/>
        </p:nvCxnSpPr>
        <p:spPr>
          <a:xfrm flipH="1">
            <a:off x="1784062" y="3945133"/>
            <a:ext cx="1" cy="118816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85C4243-43A5-4A42-AB56-43CBBC6BABA2}"/>
              </a:ext>
            </a:extLst>
          </p:cNvPr>
          <p:cNvCxnSpPr>
            <a:cxnSpLocks/>
          </p:cNvCxnSpPr>
          <p:nvPr/>
        </p:nvCxnSpPr>
        <p:spPr>
          <a:xfrm flipH="1">
            <a:off x="1291906" y="4037464"/>
            <a:ext cx="461016" cy="44890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907DE55-E4DE-4D42-A714-FD646BAD57C4}"/>
              </a:ext>
            </a:extLst>
          </p:cNvPr>
          <p:cNvCxnSpPr>
            <a:cxnSpLocks/>
          </p:cNvCxnSpPr>
          <p:nvPr/>
        </p:nvCxnSpPr>
        <p:spPr>
          <a:xfrm flipH="1" flipV="1">
            <a:off x="1784062" y="4502201"/>
            <a:ext cx="492156" cy="26938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CB6A0593-F4D8-49D2-A0AD-1533EB345F10}"/>
              </a:ext>
            </a:extLst>
          </p:cNvPr>
          <p:cNvSpPr/>
          <p:nvPr/>
        </p:nvSpPr>
        <p:spPr>
          <a:xfrm>
            <a:off x="1061508" y="438787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10CA022-5BAC-4412-8FC6-078F38C59989}"/>
              </a:ext>
            </a:extLst>
          </p:cNvPr>
          <p:cNvSpPr/>
          <p:nvPr/>
        </p:nvSpPr>
        <p:spPr>
          <a:xfrm>
            <a:off x="543636" y="402020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416F5F4-C6C7-410B-9F18-DEBD9FEF6BBA}"/>
              </a:ext>
            </a:extLst>
          </p:cNvPr>
          <p:cNvSpPr/>
          <p:nvPr/>
        </p:nvSpPr>
        <p:spPr>
          <a:xfrm>
            <a:off x="584078" y="486045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0F6CBE-537D-4D4B-81FA-9F6BF877D3F7}"/>
              </a:ext>
            </a:extLst>
          </p:cNvPr>
          <p:cNvSpPr/>
          <p:nvPr/>
        </p:nvSpPr>
        <p:spPr>
          <a:xfrm>
            <a:off x="1163849" y="5071911"/>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2C649A0-2657-41C9-855C-75B76D10C724}"/>
              </a:ext>
            </a:extLst>
          </p:cNvPr>
          <p:cNvSpPr/>
          <p:nvPr/>
        </p:nvSpPr>
        <p:spPr>
          <a:xfrm>
            <a:off x="585343" y="536008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528DF26-65D6-44B9-9CC0-CACFBC5F0EDA}"/>
              </a:ext>
            </a:extLst>
          </p:cNvPr>
          <p:cNvSpPr/>
          <p:nvPr/>
        </p:nvSpPr>
        <p:spPr>
          <a:xfrm>
            <a:off x="304029" y="5824396"/>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EE2CC39B-BC21-44FF-8E3E-18561A4A7BB0}"/>
              </a:ext>
            </a:extLst>
          </p:cNvPr>
          <p:cNvSpPr/>
          <p:nvPr/>
        </p:nvSpPr>
        <p:spPr>
          <a:xfrm>
            <a:off x="843545" y="6079489"/>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C28BF910-E05F-427F-B9F9-0E2C2B23884B}"/>
              </a:ext>
            </a:extLst>
          </p:cNvPr>
          <p:cNvSpPr/>
          <p:nvPr/>
        </p:nvSpPr>
        <p:spPr>
          <a:xfrm>
            <a:off x="1132797" y="572968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2876DB-EE0E-4856-A941-774348416BBE}"/>
              </a:ext>
            </a:extLst>
          </p:cNvPr>
          <p:cNvSpPr/>
          <p:nvPr/>
        </p:nvSpPr>
        <p:spPr>
          <a:xfrm>
            <a:off x="1731028" y="558839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35C97C44-8ECC-4E25-9CB0-4F361B93AC8D}"/>
              </a:ext>
            </a:extLst>
          </p:cNvPr>
          <p:cNvSpPr/>
          <p:nvPr/>
        </p:nvSpPr>
        <p:spPr>
          <a:xfrm>
            <a:off x="1629637" y="4953704"/>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CACC3D6-20BD-487C-9D58-A32BD2AC46B8}"/>
              </a:ext>
            </a:extLst>
          </p:cNvPr>
          <p:cNvSpPr/>
          <p:nvPr/>
        </p:nvSpPr>
        <p:spPr>
          <a:xfrm>
            <a:off x="2918562" y="47276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90689ACB-8A64-494E-A845-A84F11D6F310}"/>
              </a:ext>
            </a:extLst>
          </p:cNvPr>
          <p:cNvCxnSpPr>
            <a:cxnSpLocks/>
          </p:cNvCxnSpPr>
          <p:nvPr/>
        </p:nvCxnSpPr>
        <p:spPr>
          <a:xfrm flipH="1" flipV="1">
            <a:off x="2326148" y="5490429"/>
            <a:ext cx="128641" cy="43665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1F20E22B-C05C-4422-B484-D0C74A3591D3}"/>
              </a:ext>
            </a:extLst>
          </p:cNvPr>
          <p:cNvSpPr/>
          <p:nvPr/>
        </p:nvSpPr>
        <p:spPr>
          <a:xfrm>
            <a:off x="2127398" y="539152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0E875687-DFD8-4BD0-B8E9-B3229F59DF7C}"/>
              </a:ext>
            </a:extLst>
          </p:cNvPr>
          <p:cNvSpPr/>
          <p:nvPr/>
        </p:nvSpPr>
        <p:spPr>
          <a:xfrm>
            <a:off x="2357706" y="58715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AC4170F8-80FB-414A-9ED8-387038BD59F3}"/>
              </a:ext>
            </a:extLst>
          </p:cNvPr>
          <p:cNvSpPr/>
          <p:nvPr/>
        </p:nvSpPr>
        <p:spPr>
          <a:xfrm>
            <a:off x="2791959" y="5502685"/>
            <a:ext cx="308850" cy="30885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9498D41E-81A4-49AD-83A1-E4550AB06742}"/>
              </a:ext>
            </a:extLst>
          </p:cNvPr>
          <p:cNvSpPr/>
          <p:nvPr/>
        </p:nvSpPr>
        <p:spPr>
          <a:xfrm>
            <a:off x="2590557" y="41746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978B044-2B64-44B4-A068-3E1A25A03766}"/>
              </a:ext>
            </a:extLst>
          </p:cNvPr>
          <p:cNvSpPr/>
          <p:nvPr/>
        </p:nvSpPr>
        <p:spPr>
          <a:xfrm>
            <a:off x="2694427" y="50985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A17575B-4E35-4A9C-AD4E-537FB02A05B3}"/>
              </a:ext>
            </a:extLst>
          </p:cNvPr>
          <p:cNvSpPr/>
          <p:nvPr/>
        </p:nvSpPr>
        <p:spPr>
          <a:xfrm>
            <a:off x="2176876" y="4588047"/>
            <a:ext cx="361659" cy="36165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D55B7BB2-B9CC-42B9-B157-65D35E6E0A71}"/>
              </a:ext>
            </a:extLst>
          </p:cNvPr>
          <p:cNvSpPr/>
          <p:nvPr/>
        </p:nvSpPr>
        <p:spPr>
          <a:xfrm>
            <a:off x="1598497" y="441777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2664FC6D-9F76-4364-80D3-993B64C8980B}"/>
              </a:ext>
            </a:extLst>
          </p:cNvPr>
          <p:cNvSpPr/>
          <p:nvPr/>
        </p:nvSpPr>
        <p:spPr>
          <a:xfrm>
            <a:off x="1629637" y="3847799"/>
            <a:ext cx="308850" cy="308850"/>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吹き出し: 角を丸めた四角形 80">
            <a:extLst>
              <a:ext uri="{FF2B5EF4-FFF2-40B4-BE49-F238E27FC236}">
                <a16:creationId xmlns:a16="http://schemas.microsoft.com/office/drawing/2014/main" id="{3CE0103C-7503-4119-95CE-E8D8A01A9A7F}"/>
              </a:ext>
            </a:extLst>
          </p:cNvPr>
          <p:cNvSpPr/>
          <p:nvPr/>
        </p:nvSpPr>
        <p:spPr>
          <a:xfrm>
            <a:off x="3128523" y="3098652"/>
            <a:ext cx="2039095" cy="695633"/>
          </a:xfrm>
          <a:prstGeom prst="wedgeRoundRectCallout">
            <a:avLst>
              <a:gd name="adj1" fmla="val -101242"/>
              <a:gd name="adj2" fmla="val 7094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a:t>
            </a:r>
            <a:r>
              <a:rPr kumimoji="1" lang="ja-JP" altLang="en-US" sz="1050" b="1" u="sng" dirty="0">
                <a:solidFill>
                  <a:schemeClr val="tx1"/>
                </a:solidFill>
                <a:latin typeface="メイリオ" panose="020B0604030504040204" pitchFamily="50" charset="-128"/>
                <a:ea typeface="メイリオ" panose="020B0604030504040204" pitchFamily="50" charset="-128"/>
              </a:rPr>
              <a:t>メインドライブまでのパス</a:t>
            </a:r>
          </a:p>
        </p:txBody>
      </p:sp>
      <p:sp>
        <p:nvSpPr>
          <p:cNvPr id="82" name="吹き出し: 角を丸めた四角形 81">
            <a:extLst>
              <a:ext uri="{FF2B5EF4-FFF2-40B4-BE49-F238E27FC236}">
                <a16:creationId xmlns:a16="http://schemas.microsoft.com/office/drawing/2014/main" id="{9346A1CD-7A4D-4DF6-990A-BDF5D21CA6C2}"/>
              </a:ext>
            </a:extLst>
          </p:cNvPr>
          <p:cNvSpPr/>
          <p:nvPr/>
        </p:nvSpPr>
        <p:spPr>
          <a:xfrm>
            <a:off x="3551863" y="5389394"/>
            <a:ext cx="2555523" cy="695633"/>
          </a:xfrm>
          <a:prstGeom prst="wedgeRoundRectCallout">
            <a:avLst>
              <a:gd name="adj1" fmla="val -63576"/>
              <a:gd name="adj2" fmla="val -1417"/>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カレントディレクトリから見ての</a:t>
            </a:r>
            <a:r>
              <a:rPr kumimoji="1" lang="ja-JP" altLang="en-US" sz="1050" b="1" u="sng" dirty="0">
                <a:solidFill>
                  <a:schemeClr val="tx1"/>
                </a:solidFill>
                <a:latin typeface="メイリオ" panose="020B0604030504040204" pitchFamily="50" charset="-128"/>
                <a:ea typeface="メイリオ" panose="020B0604030504040204" pitchFamily="50" charset="-128"/>
              </a:rPr>
              <a:t>何かをしたいディレクトリまでのパス</a:t>
            </a:r>
          </a:p>
        </p:txBody>
      </p:sp>
      <p:sp>
        <p:nvSpPr>
          <p:cNvPr id="83" name="テキスト ボックス 82">
            <a:extLst>
              <a:ext uri="{FF2B5EF4-FFF2-40B4-BE49-F238E27FC236}">
                <a16:creationId xmlns:a16="http://schemas.microsoft.com/office/drawing/2014/main" id="{97D14F80-8AE6-4CF3-A6C8-B6411A1B85F6}"/>
              </a:ext>
            </a:extLst>
          </p:cNvPr>
          <p:cNvSpPr txBox="1"/>
          <p:nvPr/>
        </p:nvSpPr>
        <p:spPr bwMode="auto">
          <a:xfrm>
            <a:off x="3300479" y="6131487"/>
            <a:ext cx="4117315" cy="325089"/>
          </a:xfrm>
          <a:prstGeom prst="rect">
            <a:avLst/>
          </a:prstGeom>
          <a:noFill/>
        </p:spPr>
        <p:txBody>
          <a:bodyPr wrap="square" rtlCol="0">
            <a:spAutoFit/>
          </a:bodyPr>
          <a:lstStyle/>
          <a:p>
            <a:pPr>
              <a:lnSpc>
                <a:spcPct val="150000"/>
              </a:lnSpc>
            </a:pPr>
            <a:r>
              <a:rPr lang="en-US" altLang="ja-JP" sz="1100" b="1" u="sng" dirty="0">
                <a:solidFill>
                  <a:schemeClr val="accent5"/>
                </a:solidFill>
                <a:latin typeface="メイリオ" panose="020B0604030504040204" pitchFamily="50" charset="-128"/>
                <a:ea typeface="メイリオ" panose="020B0604030504040204" pitchFamily="50" charset="-128"/>
              </a:rPr>
              <a:t>..</a:t>
            </a:r>
            <a:r>
              <a:rPr lang="ja-JP" altLang="en-US" sz="1100" b="1" u="sng" dirty="0">
                <a:solidFill>
                  <a:schemeClr val="accent5"/>
                </a:solidFill>
                <a:latin typeface="メイリオ" panose="020B0604030504040204" pitchFamily="50" charset="-128"/>
                <a:ea typeface="メイリオ" panose="020B0604030504040204" pitchFamily="50" charset="-128"/>
              </a:rPr>
              <a:t>は、一つ上のディレクトリに移動するという意味です</a:t>
            </a:r>
            <a:endParaRPr lang="en-US" altLang="ja-JP" sz="1100" b="1" u="sng" dirty="0">
              <a:solidFill>
                <a:schemeClr val="accent5"/>
              </a:solidFill>
              <a:latin typeface="メイリオ" panose="020B0604030504040204" pitchFamily="50" charset="-128"/>
              <a:ea typeface="メイリオ" panose="020B0604030504040204" pitchFamily="50" charset="-128"/>
            </a:endParaRPr>
          </a:p>
        </p:txBody>
      </p:sp>
      <p:sp>
        <p:nvSpPr>
          <p:cNvPr id="84" name="テキスト ボックス 83">
            <a:extLst>
              <a:ext uri="{FF2B5EF4-FFF2-40B4-BE49-F238E27FC236}">
                <a16:creationId xmlns:a16="http://schemas.microsoft.com/office/drawing/2014/main" id="{B8125E05-123F-48FE-9E10-05284CA86D7B}"/>
              </a:ext>
            </a:extLst>
          </p:cNvPr>
          <p:cNvSpPr txBox="1"/>
          <p:nvPr/>
        </p:nvSpPr>
        <p:spPr bwMode="auto">
          <a:xfrm>
            <a:off x="3578641" y="4741404"/>
            <a:ext cx="4742494" cy="579005"/>
          </a:xfrm>
          <a:prstGeom prst="rect">
            <a:avLst/>
          </a:prstGeom>
          <a:noFill/>
        </p:spPr>
        <p:txBody>
          <a:bodyPr wrap="square" rtlCol="0">
            <a:spAutoFit/>
          </a:bodyPr>
          <a:lstStyle/>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は、今のディレクトリ内にある別のデータを見るという意味です</a:t>
            </a:r>
            <a:endParaRPr lang="en-US" altLang="ja-JP" sz="1100" b="1" u="sng" dirty="0">
              <a:solidFill>
                <a:schemeClr val="accent4"/>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書かなくてもいいこともある</a:t>
            </a:r>
            <a:r>
              <a:rPr lang="en-US" altLang="ja-JP" sz="1100" b="1" u="sng" dirty="0">
                <a:solidFill>
                  <a:schemeClr val="accent4"/>
                </a:solidFill>
                <a:latin typeface="メイリオ" panose="020B0604030504040204" pitchFamily="50" charset="-128"/>
                <a:ea typeface="メイリオ" panose="020B0604030504040204" pitchFamily="50" charset="-128"/>
              </a:rPr>
              <a:t>)</a:t>
            </a:r>
          </a:p>
        </p:txBody>
      </p:sp>
      <p:sp>
        <p:nvSpPr>
          <p:cNvPr id="52" name="楕円 51">
            <a:extLst>
              <a:ext uri="{FF2B5EF4-FFF2-40B4-BE49-F238E27FC236}">
                <a16:creationId xmlns:a16="http://schemas.microsoft.com/office/drawing/2014/main" id="{4D75E106-5376-49B6-B47F-99CD0135EDB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7482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インデントの役割</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プログラムを見るとよく</a:t>
            </a:r>
            <a:r>
              <a:rPr lang="ja-JP" altLang="en-US" sz="1400" b="1" u="sng" dirty="0">
                <a:latin typeface="メイリオ" panose="020B0604030504040204" pitchFamily="50" charset="-128"/>
                <a:ea typeface="メイリオ" panose="020B0604030504040204" pitchFamily="50" charset="-128"/>
              </a:rPr>
              <a:t>字下げをしている部分</a:t>
            </a:r>
            <a:r>
              <a:rPr lang="ja-JP" altLang="en-US" sz="1400" dirty="0">
                <a:latin typeface="メイリオ" panose="020B0604030504040204" pitchFamily="50" charset="-128"/>
                <a:ea typeface="メイリオ" panose="020B0604030504040204" pitchFamily="50" charset="-128"/>
              </a:rPr>
              <a:t>がありますがあれは、決して適当に付けているわけではありません</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特に</a:t>
            </a:r>
            <a:r>
              <a:rPr lang="en-US" altLang="ja-JP" sz="1400" b="1" u="sng" dirty="0">
                <a:solidFill>
                  <a:schemeClr val="accent5"/>
                </a:solidFill>
                <a:latin typeface="メイリオ" panose="020B0604030504040204" pitchFamily="50" charset="-128"/>
                <a:ea typeface="メイリオ" panose="020B0604030504040204" pitchFamily="50" charset="-128"/>
              </a:rPr>
              <a:t>Python</a:t>
            </a:r>
            <a:r>
              <a:rPr lang="ja-JP" altLang="en-US" sz="1400" b="1" u="sng" dirty="0">
                <a:solidFill>
                  <a:schemeClr val="accent5"/>
                </a:solidFill>
                <a:latin typeface="メイリオ" panose="020B0604030504040204" pitchFamily="50" charset="-128"/>
                <a:ea typeface="メイリオ" panose="020B0604030504040204" pitchFamily="50" charset="-128"/>
              </a:rPr>
              <a:t>ではとても重要な意味</a:t>
            </a:r>
            <a:r>
              <a:rPr lang="ja-JP" altLang="en-US" sz="1400" dirty="0">
                <a:latin typeface="メイリオ" panose="020B0604030504040204" pitchFamily="50" charset="-128"/>
                <a:ea typeface="メイリオ" panose="020B0604030504040204" pitchFamily="50" charset="-128"/>
              </a:rPr>
              <a:t>を持っています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字下げをしている部分を一つのブロックとして、</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は認識をしています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この後覚えていく</a:t>
            </a:r>
            <a:r>
              <a:rPr lang="en-US" altLang="ja-JP" sz="1400" dirty="0">
                <a:latin typeface="メイリオ" panose="020B0604030504040204" pitchFamily="50" charset="-128"/>
                <a:ea typeface="メイリオ" panose="020B0604030504040204" pitchFamily="50" charset="-128"/>
              </a:rPr>
              <a:t>for</a:t>
            </a:r>
            <a:r>
              <a:rPr lang="ja-JP" altLang="en-US" sz="1400" dirty="0">
                <a:latin typeface="メイリオ" panose="020B0604030504040204" pitchFamily="50" charset="-128"/>
                <a:ea typeface="メイリオ" panose="020B0604030504040204" pitchFamily="50" charset="-128"/>
              </a:rPr>
              <a:t>文や</a:t>
            </a:r>
            <a:r>
              <a:rPr lang="en-US" altLang="ja-JP" sz="1400" dirty="0">
                <a:latin typeface="メイリオ" panose="020B0604030504040204" pitchFamily="50" charset="-128"/>
                <a:ea typeface="メイリオ" panose="020B0604030504040204" pitchFamily="50" charset="-128"/>
              </a:rPr>
              <a:t>if</a:t>
            </a:r>
            <a:r>
              <a:rPr lang="ja-JP" altLang="en-US" sz="1400" dirty="0">
                <a:latin typeface="メイリオ" panose="020B0604030504040204" pitchFamily="50" charset="-128"/>
                <a:ea typeface="メイリオ" panose="020B0604030504040204" pitchFamily="50" charset="-128"/>
              </a:rPr>
              <a:t>文のは、</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b="1" u="sng" dirty="0">
                <a:solidFill>
                  <a:schemeClr val="accent5"/>
                </a:solidFill>
                <a:latin typeface="メイリオ" panose="020B0604030504040204" pitchFamily="50" charset="-128"/>
                <a:ea typeface="メイリオ" panose="020B0604030504040204" pitchFamily="50" charset="-128"/>
              </a:rPr>
              <a:t>字下げの部分までがこの構文ですよ</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という一身なので、きちんと理解をして使えるようにしていきましょう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ただし、</a:t>
            </a:r>
            <a:r>
              <a:rPr lang="en-US" altLang="ja-JP" sz="1400" b="1" u="sng" dirty="0">
                <a:solidFill>
                  <a:schemeClr val="accent6"/>
                </a:solidFill>
                <a:latin typeface="メイリオ" panose="020B0604030504040204" pitchFamily="50" charset="-128"/>
                <a:ea typeface="メイリオ" panose="020B0604030504040204" pitchFamily="50" charset="-128"/>
              </a:rPr>
              <a:t>Python</a:t>
            </a:r>
            <a:r>
              <a:rPr lang="ja-JP" altLang="en-US" sz="1400" b="1" u="sng" dirty="0">
                <a:solidFill>
                  <a:schemeClr val="accent6"/>
                </a:solidFill>
                <a:latin typeface="メイリオ" panose="020B0604030504040204" pitchFamily="50" charset="-128"/>
                <a:ea typeface="メイリオ" panose="020B0604030504040204" pitchFamily="50" charset="-128"/>
              </a:rPr>
              <a:t>以外の言語ではインデントの意味合いが変わったり、意味がなかったりするものがある</a:t>
            </a:r>
            <a:r>
              <a:rPr lang="ja-JP" altLang="en-US" sz="1400" dirty="0">
                <a:latin typeface="メイリオ" panose="020B0604030504040204" pitchFamily="50" charset="-128"/>
                <a:ea typeface="メイリオ" panose="020B0604030504040204" pitchFamily="50" charset="-128"/>
              </a:rPr>
              <a:t>ので、注意してください</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9" name="吹き出し: 角を丸めた四角形 8">
            <a:extLst>
              <a:ext uri="{FF2B5EF4-FFF2-40B4-BE49-F238E27FC236}">
                <a16:creationId xmlns:a16="http://schemas.microsoft.com/office/drawing/2014/main" id="{CCE136C2-6E05-4A01-823B-B0864F295538}"/>
              </a:ext>
            </a:extLst>
          </p:cNvPr>
          <p:cNvSpPr/>
          <p:nvPr/>
        </p:nvSpPr>
        <p:spPr>
          <a:xfrm>
            <a:off x="5559428" y="3695118"/>
            <a:ext cx="2174860" cy="695633"/>
          </a:xfrm>
          <a:prstGeom prst="wedgeRoundRectCallout">
            <a:avLst>
              <a:gd name="adj1" fmla="val -63576"/>
              <a:gd name="adj2" fmla="val -141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0" name="テキスト ボックス 9">
            <a:extLst>
              <a:ext uri="{FF2B5EF4-FFF2-40B4-BE49-F238E27FC236}">
                <a16:creationId xmlns:a16="http://schemas.microsoft.com/office/drawing/2014/main" id="{098B2C5B-FAAF-41A9-A288-8092BF99C751}"/>
              </a:ext>
            </a:extLst>
          </p:cNvPr>
          <p:cNvSpPr txBox="1"/>
          <p:nvPr/>
        </p:nvSpPr>
        <p:spPr bwMode="auto">
          <a:xfrm>
            <a:off x="3220720" y="3675858"/>
            <a:ext cx="3237230" cy="2327560"/>
          </a:xfrm>
          <a:prstGeom prst="rect">
            <a:avLst/>
          </a:prstGeom>
          <a:noFill/>
        </p:spPr>
        <p:txBody>
          <a:bodyPr wrap="square" rtlCol="0">
            <a:spAutoFit/>
          </a:bodyPr>
          <a:lstStyle/>
          <a:p>
            <a:pPr>
              <a:lnSpc>
                <a:spcPct val="150000"/>
              </a:lnSpc>
            </a:pPr>
            <a:r>
              <a:rPr lang="en-US" altLang="ja-JP" sz="1400" dirty="0" err="1">
                <a:latin typeface="メイリオ" panose="020B0604030504040204" pitchFamily="50" charset="-128"/>
                <a:ea typeface="メイリオ" panose="020B0604030504040204" pitchFamily="50" charset="-128"/>
              </a:rPr>
              <a:t>aaaaaaaaaaaaaaa</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err="1">
                <a:latin typeface="メイリオ" panose="020B0604030504040204" pitchFamily="50" charset="-128"/>
                <a:ea typeface="メイリオ" panose="020B0604030504040204" pitchFamily="50" charset="-128"/>
              </a:rPr>
              <a:t>bbbbbbbbbbbbbbb</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dddddddddddd</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eeeeeeeeeeee</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gggggggggggggg</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if </a:t>
            </a:r>
            <a:r>
              <a:rPr lang="en-US" altLang="ja-JP" sz="1400" dirty="0" err="1">
                <a:latin typeface="メイリオ" panose="020B0604030504040204" pitchFamily="50" charset="-128"/>
                <a:ea typeface="メイリオ" panose="020B0604030504040204" pitchFamily="50" charset="-128"/>
              </a:rPr>
              <a:t>hhhhhhhhhhhhhhh</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ccccccccccccccc</a:t>
            </a:r>
            <a:endParaRPr lang="en-US" altLang="ja-JP" sz="1400" dirty="0">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3220719" y="3799058"/>
            <a:ext cx="1921731" cy="59169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1" name="角丸四角形 129">
            <a:extLst>
              <a:ext uri="{FF2B5EF4-FFF2-40B4-BE49-F238E27FC236}">
                <a16:creationId xmlns:a16="http://schemas.microsoft.com/office/drawing/2014/main" id="{3BF47EF9-F80C-4E90-B16D-CC5A4ED2B970}"/>
              </a:ext>
            </a:extLst>
          </p:cNvPr>
          <p:cNvSpPr/>
          <p:nvPr/>
        </p:nvSpPr>
        <p:spPr>
          <a:xfrm>
            <a:off x="3220718" y="4376392"/>
            <a:ext cx="1921731" cy="672367"/>
          </a:xfrm>
          <a:prstGeom prst="roundRect">
            <a:avLst/>
          </a:prstGeom>
          <a:no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2" name="角丸四角形 129">
            <a:extLst>
              <a:ext uri="{FF2B5EF4-FFF2-40B4-BE49-F238E27FC236}">
                <a16:creationId xmlns:a16="http://schemas.microsoft.com/office/drawing/2014/main" id="{D684B9DD-CDAD-44C9-9D6B-CFFB5B950ACF}"/>
              </a:ext>
            </a:extLst>
          </p:cNvPr>
          <p:cNvSpPr/>
          <p:nvPr/>
        </p:nvSpPr>
        <p:spPr>
          <a:xfrm>
            <a:off x="3220717" y="5048759"/>
            <a:ext cx="2810967" cy="119614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E9404379-DC28-486B-9B10-F89BB305FCE2}"/>
              </a:ext>
            </a:extLst>
          </p:cNvPr>
          <p:cNvSpPr/>
          <p:nvPr/>
        </p:nvSpPr>
        <p:spPr>
          <a:xfrm>
            <a:off x="628879" y="4094904"/>
            <a:ext cx="2174860" cy="695633"/>
          </a:xfrm>
          <a:prstGeom prst="wedgeRoundRectCallout">
            <a:avLst>
              <a:gd name="adj1" fmla="val 64485"/>
              <a:gd name="adj2" fmla="val 32350"/>
              <a:gd name="adj3" fmla="val 16667"/>
            </a:avLst>
          </a:prstGeom>
          <a:solidFill>
            <a:schemeClr val="bg1"/>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4" name="角丸四角形 129">
            <a:extLst>
              <a:ext uri="{FF2B5EF4-FFF2-40B4-BE49-F238E27FC236}">
                <a16:creationId xmlns:a16="http://schemas.microsoft.com/office/drawing/2014/main" id="{5C784BE8-E806-44B5-963D-3CFACFD4F905}"/>
              </a:ext>
            </a:extLst>
          </p:cNvPr>
          <p:cNvSpPr/>
          <p:nvPr/>
        </p:nvSpPr>
        <p:spPr>
          <a:xfrm>
            <a:off x="3616398" y="5299833"/>
            <a:ext cx="2104893" cy="802259"/>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5" name="吹き出し: 角を丸めた四角形 14">
            <a:extLst>
              <a:ext uri="{FF2B5EF4-FFF2-40B4-BE49-F238E27FC236}">
                <a16:creationId xmlns:a16="http://schemas.microsoft.com/office/drawing/2014/main" id="{0C67694D-1AEA-4876-BAC3-87C9D0DDC211}"/>
              </a:ext>
            </a:extLst>
          </p:cNvPr>
          <p:cNvSpPr/>
          <p:nvPr/>
        </p:nvSpPr>
        <p:spPr>
          <a:xfrm>
            <a:off x="628879" y="5000118"/>
            <a:ext cx="2174860" cy="695633"/>
          </a:xfrm>
          <a:prstGeom prst="wedgeRoundRectCallout">
            <a:avLst>
              <a:gd name="adj1" fmla="val 64485"/>
              <a:gd name="adj2" fmla="val 32350"/>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7" name="吹き出し: 角を丸めた四角形 16">
            <a:extLst>
              <a:ext uri="{FF2B5EF4-FFF2-40B4-BE49-F238E27FC236}">
                <a16:creationId xmlns:a16="http://schemas.microsoft.com/office/drawing/2014/main" id="{977DD0F1-CF8D-4826-BB93-057A4D8B7DD0}"/>
              </a:ext>
            </a:extLst>
          </p:cNvPr>
          <p:cNvSpPr/>
          <p:nvPr/>
        </p:nvSpPr>
        <p:spPr>
          <a:xfrm>
            <a:off x="6287099" y="4604200"/>
            <a:ext cx="2174860" cy="1169163"/>
          </a:xfrm>
          <a:prstGeom prst="wedgeRoundRectCallout">
            <a:avLst>
              <a:gd name="adj1" fmla="val -72062"/>
              <a:gd name="adj2" fmla="val 4149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ブロックの中に</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さらにブロックが入っている</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この書き方を</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accent6"/>
                </a:solidFill>
                <a:latin typeface="メイリオ" panose="020B0604030504040204" pitchFamily="50" charset="-128"/>
                <a:ea typeface="メイリオ" panose="020B0604030504040204" pitchFamily="50" charset="-128"/>
              </a:rPr>
              <a:t>入れ子</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r>
              <a:rPr kumimoji="1" lang="ja-JP" altLang="en-US" sz="1050" b="1" u="sng" dirty="0">
                <a:solidFill>
                  <a:schemeClr val="accent6"/>
                </a:solidFill>
                <a:latin typeface="メイリオ" panose="020B0604030504040204" pitchFamily="50" charset="-128"/>
                <a:ea typeface="メイリオ" panose="020B0604030504040204" pitchFamily="50" charset="-128"/>
              </a:rPr>
              <a:t>ネスト</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といいます</a:t>
            </a:r>
          </a:p>
        </p:txBody>
      </p:sp>
      <p:sp>
        <p:nvSpPr>
          <p:cNvPr id="18" name="楕円 17">
            <a:extLst>
              <a:ext uri="{FF2B5EF4-FFF2-40B4-BE49-F238E27FC236}">
                <a16:creationId xmlns:a16="http://schemas.microsoft.com/office/drawing/2014/main" id="{6D3F886D-3D47-4581-8468-DE88DD03799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24229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459745"/>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世の中には、</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という言葉があります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よく勉強し初めるときに一生懸命コードを書きだす方が多いですが、実はそれでは非効率です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中学生時代にやっていたテスト勉強を思い出してください</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ノートに書いて覚えていたという方はいませんか？実は</a:t>
            </a:r>
            <a:r>
              <a:rPr lang="en-US" altLang="ja-JP" sz="1400" b="1" u="sng" dirty="0">
                <a:solidFill>
                  <a:schemeClr val="accent6"/>
                </a:solidFill>
                <a:latin typeface="メイリオ" panose="020B0604030504040204" pitchFamily="50" charset="-128"/>
                <a:ea typeface="メイリオ" panose="020B0604030504040204" pitchFamily="50" charset="-128"/>
              </a:rPr>
              <a:t>PC</a:t>
            </a:r>
            <a:r>
              <a:rPr lang="ja-JP" altLang="en-US" sz="1400" b="1" u="sng" dirty="0">
                <a:solidFill>
                  <a:schemeClr val="accent6"/>
                </a:solidFill>
                <a:latin typeface="メイリオ" panose="020B0604030504040204" pitchFamily="50" charset="-128"/>
                <a:ea typeface="メイリオ" panose="020B0604030504040204" pitchFamily="50" charset="-128"/>
              </a:rPr>
              <a:t>でコードを書くのもノートに教科書の文字を写すのもやっていることはまるで同じ</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書いて覚えるより、読んで覚える方が圧倒的に効率がいいのです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分間で</a:t>
            </a:r>
            <a:r>
              <a:rPr lang="en-US" altLang="ja-JP" sz="1400" b="1" u="sng" dirty="0">
                <a:solidFill>
                  <a:schemeClr val="accent6"/>
                </a:solidFill>
                <a:latin typeface="メイリオ" panose="020B0604030504040204" pitchFamily="50" charset="-128"/>
                <a:ea typeface="メイリオ" panose="020B0604030504040204" pitchFamily="50" charset="-128"/>
              </a:rPr>
              <a:t>1</a:t>
            </a:r>
            <a:r>
              <a:rPr lang="ja-JP" altLang="en-US" sz="1400" b="1" u="sng" dirty="0">
                <a:solidFill>
                  <a:schemeClr val="accent6"/>
                </a:solidFill>
                <a:latin typeface="メイリオ" panose="020B0604030504040204" pitchFamily="50" charset="-128"/>
                <a:ea typeface="メイリオ" panose="020B0604030504040204" pitchFamily="50" charset="-128"/>
              </a:rPr>
              <a:t>つのプログラムコードを書くなら、</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分同じコードを何度も読んで、見ないでも書ける</a:t>
            </a:r>
            <a:r>
              <a:rPr lang="ja-JP" altLang="en-US" sz="1400" dirty="0">
                <a:latin typeface="メイリオ" panose="020B0604030504040204" pitchFamily="50" charset="-128"/>
                <a:ea typeface="メイリオ" panose="020B0604030504040204" pitchFamily="50" charset="-128"/>
              </a:rPr>
              <a:t>ぐらい理解したほうがいいのです</a:t>
            </a:r>
            <a:endParaRPr lang="en-US" altLang="ja-JP" sz="1400" dirty="0">
              <a:latin typeface="メイリオ" panose="020B0604030504040204" pitchFamily="50" charset="-128"/>
              <a:ea typeface="メイリオ" panose="020B0604030504040204" pitchFamily="50" charset="-128"/>
            </a:endParaRPr>
          </a:p>
        </p:txBody>
      </p:sp>
      <p:pic>
        <p:nvPicPr>
          <p:cNvPr id="6" name="図 5" descr="おもちゃ, 人形, レゴ, 食品 が含まれている画像&#10;&#10;自動的に生成された説明">
            <a:extLst>
              <a:ext uri="{FF2B5EF4-FFF2-40B4-BE49-F238E27FC236}">
                <a16:creationId xmlns:a16="http://schemas.microsoft.com/office/drawing/2014/main" id="{1DFF91A1-AF94-40F7-BAF1-EA7D2FA1DA0E}"/>
              </a:ext>
            </a:extLst>
          </p:cNvPr>
          <p:cNvPicPr>
            <a:picLocks noChangeAspect="1"/>
          </p:cNvPicPr>
          <p:nvPr/>
        </p:nvPicPr>
        <p:blipFill rotWithShape="1">
          <a:blip r:embed="rId2">
            <a:extLst>
              <a:ext uri="{28A0092B-C50C-407E-A947-70E740481C1C}">
                <a14:useLocalDpi xmlns:a14="http://schemas.microsoft.com/office/drawing/2010/main" val="0"/>
              </a:ext>
            </a:extLst>
          </a:blip>
          <a:srcRect l="61469" t="40176" r="15442" b="34379"/>
          <a:stretch/>
        </p:blipFill>
        <p:spPr>
          <a:xfrm>
            <a:off x="4684586" y="4110471"/>
            <a:ext cx="3067541" cy="2390997"/>
          </a:xfrm>
          <a:prstGeom prst="rect">
            <a:avLst/>
          </a:prstGeom>
        </p:spPr>
      </p:pic>
      <p:sp>
        <p:nvSpPr>
          <p:cNvPr id="18" name="吹き出し: 角を丸めた四角形 17">
            <a:extLst>
              <a:ext uri="{FF2B5EF4-FFF2-40B4-BE49-F238E27FC236}">
                <a16:creationId xmlns:a16="http://schemas.microsoft.com/office/drawing/2014/main" id="{842A9A1E-8488-466B-A33C-970B75489EA7}"/>
              </a:ext>
            </a:extLst>
          </p:cNvPr>
          <p:cNvSpPr/>
          <p:nvPr/>
        </p:nvSpPr>
        <p:spPr>
          <a:xfrm>
            <a:off x="486562" y="4440665"/>
            <a:ext cx="3317356" cy="865304"/>
          </a:xfrm>
          <a:prstGeom prst="wedgeRoundRectCallout">
            <a:avLst>
              <a:gd name="adj1" fmla="val 85085"/>
              <a:gd name="adj2" fmla="val 7613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いきなりこんな大量のコード書けねぇよ</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まるで写経じゃん</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自分が何を書いているかもよくわかってないし</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D4C2AB2F-16CB-4A0E-BA2B-CD7747C89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2455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798263"/>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その時の読む技術として</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端的に言ってしまえば、</a:t>
            </a:r>
            <a:r>
              <a:rPr lang="ja-JP" altLang="en-US" sz="1400" b="1" u="sng" dirty="0">
                <a:solidFill>
                  <a:schemeClr val="accent6"/>
                </a:solidFill>
                <a:latin typeface="メイリオ" panose="020B0604030504040204" pitchFamily="50" charset="-128"/>
                <a:ea typeface="メイリオ" panose="020B0604030504040204" pitchFamily="50" charset="-128"/>
              </a:rPr>
              <a:t>コードを日本語に変えて理解する</a:t>
            </a:r>
            <a:r>
              <a:rPr lang="ja-JP" altLang="en-US" sz="1400" dirty="0">
                <a:latin typeface="メイリオ" panose="020B0604030504040204" pitchFamily="50" charset="-128"/>
                <a:ea typeface="メイリオ" panose="020B0604030504040204" pitchFamily="50" charset="-128"/>
              </a:rPr>
              <a:t>ということをします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これができれば、確実にコードが書けるようになりますし、また</a:t>
            </a:r>
            <a:r>
              <a:rPr lang="ja-JP" altLang="en-US" sz="1400" b="1" u="sng" dirty="0">
                <a:solidFill>
                  <a:schemeClr val="accent6"/>
                </a:solidFill>
                <a:latin typeface="メイリオ" panose="020B0604030504040204" pitchFamily="50" charset="-128"/>
                <a:ea typeface="メイリオ" panose="020B0604030504040204" pitchFamily="50" charset="-128"/>
              </a:rPr>
              <a:t>似たようなプログラムと遭遇した時に何となく読める</a:t>
            </a:r>
            <a:r>
              <a:rPr lang="ja-JP" altLang="en-US" sz="1400" dirty="0">
                <a:latin typeface="メイリオ" panose="020B0604030504040204" pitchFamily="50" charset="-128"/>
                <a:ea typeface="メイリオ" panose="020B0604030504040204" pitchFamily="50" charset="-128"/>
              </a:rPr>
              <a:t>ようになります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ja-JP" altLang="en-US" sz="1400" b="1" u="sng" dirty="0">
                <a:solidFill>
                  <a:schemeClr val="accent5"/>
                </a:solidFill>
                <a:latin typeface="メイリオ" panose="020B0604030504040204" pitchFamily="50" charset="-128"/>
                <a:ea typeface="メイリオ" panose="020B0604030504040204" pitchFamily="50" charset="-128"/>
              </a:rPr>
              <a:t>コードは読むことさえできれば、必ず書けます</a:t>
            </a:r>
            <a:endParaRPr lang="en-US" altLang="ja-JP" sz="1400" b="1" u="sng" dirty="0">
              <a:solidFill>
                <a:schemeClr val="accent5"/>
              </a:solidFill>
              <a:latin typeface="メイリオ" panose="020B0604030504040204" pitchFamily="50" charset="-128"/>
              <a:ea typeface="メイリオ" panose="020B0604030504040204" pitchFamily="50" charset="-128"/>
            </a:endParaRPr>
          </a:p>
        </p:txBody>
      </p:sp>
      <p:pic>
        <p:nvPicPr>
          <p:cNvPr id="4" name="図 3" descr="おもちゃ, 人形, 異なる, テーブル が含まれている画像&#10;&#10;自動的に生成された説明">
            <a:extLst>
              <a:ext uri="{FF2B5EF4-FFF2-40B4-BE49-F238E27FC236}">
                <a16:creationId xmlns:a16="http://schemas.microsoft.com/office/drawing/2014/main" id="{B858EC11-64CD-4E38-BACA-B9CC73F44F7E}"/>
              </a:ext>
            </a:extLst>
          </p:cNvPr>
          <p:cNvPicPr>
            <a:picLocks noChangeAspect="1"/>
          </p:cNvPicPr>
          <p:nvPr/>
        </p:nvPicPr>
        <p:blipFill rotWithShape="1">
          <a:blip r:embed="rId2">
            <a:extLst>
              <a:ext uri="{28A0092B-C50C-407E-A947-70E740481C1C}">
                <a14:useLocalDpi xmlns:a14="http://schemas.microsoft.com/office/drawing/2010/main" val="0"/>
              </a:ext>
            </a:extLst>
          </a:blip>
          <a:srcRect l="78991" t="74938"/>
          <a:stretch/>
        </p:blipFill>
        <p:spPr>
          <a:xfrm>
            <a:off x="5033393" y="3241624"/>
            <a:ext cx="3144342" cy="2652860"/>
          </a:xfrm>
          <a:prstGeom prst="rect">
            <a:avLst/>
          </a:prstGeom>
        </p:spPr>
      </p:pic>
      <p:sp>
        <p:nvSpPr>
          <p:cNvPr id="16" name="吹き出し: 角を丸めた四角形 15">
            <a:extLst>
              <a:ext uri="{FF2B5EF4-FFF2-40B4-BE49-F238E27FC236}">
                <a16:creationId xmlns:a16="http://schemas.microsoft.com/office/drawing/2014/main" id="{8E20AC69-3A9E-4CC2-815D-4547CCB3DBEA}"/>
              </a:ext>
            </a:extLst>
          </p:cNvPr>
          <p:cNvSpPr/>
          <p:nvPr/>
        </p:nvSpPr>
        <p:spPr>
          <a:xfrm>
            <a:off x="1040235" y="4226799"/>
            <a:ext cx="4051882" cy="1079676"/>
          </a:xfrm>
          <a:prstGeom prst="wedgeRoundRectCallout">
            <a:avLst>
              <a:gd name="adj1" fmla="val 58413"/>
              <a:gd name="adj2" fmla="val -3535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えぇっと</a:t>
            </a:r>
            <a:r>
              <a:rPr kumimoji="1" lang="en-US" altLang="ja-JP" sz="1200" dirty="0">
                <a:solidFill>
                  <a:schemeClr val="tx1"/>
                </a:solidFill>
                <a:latin typeface="メイリオ" panose="020B0604030504040204" pitchFamily="50" charset="-128"/>
                <a:ea typeface="メイリオ" panose="020B0604030504040204" pitchFamily="50" charset="-128"/>
              </a:rPr>
              <a:t>…</a:t>
            </a: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行目は</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ドライブまで探しに行く</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探す条件は</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とファイルの名前に含まれているものすべてが対象で、その次に</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840AD847-3040-4168-97CF-DE8331A2A80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1446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4905875"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ライブラリ、モジュールの使い方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438B1303-54DF-40A1-AC17-0479EDDF223D}"/>
              </a:ext>
            </a:extLst>
          </p:cNvPr>
          <p:cNvSpPr/>
          <p:nvPr/>
        </p:nvSpPr>
        <p:spPr>
          <a:xfrm>
            <a:off x="248357" y="5338481"/>
            <a:ext cx="4210431" cy="104560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datetime import date</a:t>
            </a:r>
          </a:p>
          <a:p>
            <a:r>
              <a:rPr kumimoji="1" lang="en-US" altLang="ja-JP" sz="1400" dirty="0">
                <a:solidFill>
                  <a:schemeClr val="tx1"/>
                </a:solidFill>
                <a:latin typeface="メイリオ" panose="020B0604030504040204" pitchFamily="50" charset="-128"/>
                <a:ea typeface="メイリオ" panose="020B0604030504040204" pitchFamily="50" charset="-128"/>
              </a:rPr>
              <a:t>x = date(2021,1,1)</a:t>
            </a:r>
          </a:p>
        </p:txBody>
      </p:sp>
      <p:sp>
        <p:nvSpPr>
          <p:cNvPr id="17" name="正方形/長方形 16">
            <a:extLst>
              <a:ext uri="{FF2B5EF4-FFF2-40B4-BE49-F238E27FC236}">
                <a16:creationId xmlns:a16="http://schemas.microsoft.com/office/drawing/2014/main" id="{F662CDF6-1C13-45C0-8774-D4219350B9DB}"/>
              </a:ext>
            </a:extLst>
          </p:cNvPr>
          <p:cNvSpPr/>
          <p:nvPr/>
        </p:nvSpPr>
        <p:spPr>
          <a:xfrm>
            <a:off x="248358" y="1749103"/>
            <a:ext cx="4210431" cy="12613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open('</a:t>
            </a:r>
            <a:r>
              <a:rPr kumimoji="1" lang="en-US" altLang="ja-JP" sz="1400" dirty="0" err="1">
                <a:solidFill>
                  <a:schemeClr val="tx1"/>
                </a:solidFill>
                <a:latin typeface="メイリオ" panose="020B0604030504040204" pitchFamily="50" charset="-128"/>
                <a:ea typeface="メイリオ" panose="020B0604030504040204" pitchFamily="50" charset="-128"/>
              </a:rPr>
              <a:t>test.txt',encoding</a:t>
            </a:r>
            <a:r>
              <a:rPr kumimoji="1" lang="en-US" altLang="ja-JP" sz="1400" dirty="0">
                <a:solidFill>
                  <a:schemeClr val="tx1"/>
                </a:solidFill>
                <a:latin typeface="メイリオ" panose="020B0604030504040204" pitchFamily="50" charset="-128"/>
                <a:ea typeface="メイリオ" panose="020B0604030504040204" pitchFamily="50" charset="-128"/>
              </a:rPr>
              <a:t>='utf-8')</a:t>
            </a:r>
          </a:p>
          <a:p>
            <a:r>
              <a:rPr kumimoji="1" lang="en-US" altLang="ja-JP" sz="1400" dirty="0">
                <a:solidFill>
                  <a:schemeClr val="tx1"/>
                </a:solidFill>
                <a:latin typeface="メイリオ" panose="020B0604030504040204" pitchFamily="50" charset="-128"/>
                <a:ea typeface="メイリオ" panose="020B0604030504040204" pitchFamily="50" charset="-128"/>
              </a:rPr>
              <a:t>y=</a:t>
            </a:r>
            <a:r>
              <a:rPr kumimoji="1" lang="en-US" altLang="ja-JP" sz="1400" dirty="0" err="1">
                <a:solidFill>
                  <a:schemeClr val="tx1"/>
                </a:solidFill>
                <a:latin typeface="メイリオ" panose="020B0604030504040204" pitchFamily="50" charset="-128"/>
                <a:ea typeface="メイリオ" panose="020B0604030504040204" pitchFamily="50" charset="-128"/>
              </a:rPr>
              <a:t>x.read</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print(y)</a:t>
            </a:r>
          </a:p>
          <a:p>
            <a:r>
              <a:rPr kumimoji="1" lang="en-US" altLang="ja-JP" sz="1400" dirty="0" err="1">
                <a:solidFill>
                  <a:schemeClr val="tx1"/>
                </a:solidFill>
                <a:latin typeface="メイリオ" panose="020B0604030504040204" pitchFamily="50" charset="-128"/>
                <a:ea typeface="メイリオ" panose="020B0604030504040204" pitchFamily="50" charset="-128"/>
              </a:rPr>
              <a:t>x.close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pic>
        <p:nvPicPr>
          <p:cNvPr id="4" name="図 3" descr="テキスト&#10;&#10;自動的に生成された説明">
            <a:extLst>
              <a:ext uri="{FF2B5EF4-FFF2-40B4-BE49-F238E27FC236}">
                <a16:creationId xmlns:a16="http://schemas.microsoft.com/office/drawing/2014/main" id="{906D53ED-E015-4C92-8A33-C613802838F5}"/>
              </a:ext>
            </a:extLst>
          </p:cNvPr>
          <p:cNvPicPr>
            <a:picLocks noChangeAspect="1"/>
          </p:cNvPicPr>
          <p:nvPr/>
        </p:nvPicPr>
        <p:blipFill rotWithShape="1">
          <a:blip r:embed="rId2">
            <a:extLst>
              <a:ext uri="{28A0092B-C50C-407E-A947-70E740481C1C}">
                <a14:useLocalDpi xmlns:a14="http://schemas.microsoft.com/office/drawing/2010/main" val="0"/>
              </a:ext>
            </a:extLst>
          </a:blip>
          <a:srcRect r="44398" b="64831"/>
          <a:stretch/>
        </p:blipFill>
        <p:spPr>
          <a:xfrm>
            <a:off x="336027" y="3727952"/>
            <a:ext cx="4122762" cy="1359982"/>
          </a:xfrm>
          <a:prstGeom prst="rect">
            <a:avLst/>
          </a:prstGeom>
        </p:spPr>
      </p:pic>
      <p:cxnSp>
        <p:nvCxnSpPr>
          <p:cNvPr id="6" name="直線コネクタ 5">
            <a:extLst>
              <a:ext uri="{FF2B5EF4-FFF2-40B4-BE49-F238E27FC236}">
                <a16:creationId xmlns:a16="http://schemas.microsoft.com/office/drawing/2014/main" id="{5447E701-921B-4FCC-A752-CDAD30E83AE7}"/>
              </a:ext>
            </a:extLst>
          </p:cNvPr>
          <p:cNvCxnSpPr/>
          <p:nvPr/>
        </p:nvCxnSpPr>
        <p:spPr>
          <a:xfrm>
            <a:off x="161074" y="355963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86214DA4-3407-422E-8807-CD91C4892CCC}"/>
              </a:ext>
            </a:extLst>
          </p:cNvPr>
          <p:cNvSpPr/>
          <p:nvPr/>
        </p:nvSpPr>
        <p:spPr>
          <a:xfrm>
            <a:off x="4814860" y="3734177"/>
            <a:ext cx="4210430" cy="973506"/>
          </a:xfrm>
          <a:prstGeom prst="wedgeRoundRectCallout">
            <a:avLst>
              <a:gd name="adj1" fmla="val -70765"/>
              <a:gd name="adj2" fmla="val 601"/>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外部ライブラリ</a:t>
            </a:r>
            <a:r>
              <a:rPr kumimoji="1" lang="ja-JP" altLang="en-US" sz="1200" dirty="0">
                <a:solidFill>
                  <a:schemeClr val="tx1"/>
                </a:solidFill>
                <a:latin typeface="メイリオ" panose="020B0604030504040204" pitchFamily="50" charset="-128"/>
                <a:ea typeface="メイリオ" panose="020B0604030504040204" pitchFamily="50" charset="-128"/>
              </a:rPr>
              <a:t>を使いたいときは、</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事前に</a:t>
            </a:r>
            <a:r>
              <a:rPr kumimoji="1" lang="ja-JP" altLang="en-US" sz="1200" b="1" dirty="0">
                <a:solidFill>
                  <a:srgbClr val="FF7C80"/>
                </a:solidFill>
                <a:latin typeface="メイリオ" panose="020B0604030504040204" pitchFamily="50" charset="-128"/>
                <a:ea typeface="メイリオ" panose="020B0604030504040204" pitchFamily="50" charset="-128"/>
              </a:rPr>
              <a:t>コマンドプロント</a:t>
            </a:r>
            <a:r>
              <a:rPr kumimoji="1" lang="ja-JP" altLang="en-US" sz="1200" dirty="0">
                <a:solidFill>
                  <a:schemeClr val="tx1"/>
                </a:solidFill>
                <a:latin typeface="メイリオ" panose="020B0604030504040204" pitchFamily="50" charset="-128"/>
                <a:ea typeface="メイリオ" panose="020B0604030504040204" pitchFamily="50" charset="-128"/>
              </a:rPr>
              <a:t>で </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“pip install ‘</a:t>
            </a:r>
            <a:r>
              <a:rPr kumimoji="1" lang="ja-JP" altLang="en-US" sz="1200" dirty="0">
                <a:solidFill>
                  <a:schemeClr val="tx1"/>
                </a:solidFill>
                <a:latin typeface="メイリオ" panose="020B0604030504040204" pitchFamily="50" charset="-128"/>
                <a:ea typeface="メイリオ" panose="020B0604030504040204" pitchFamily="50" charset="-128"/>
              </a:rPr>
              <a:t>ライブラリ名</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でインストールしておく</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95FFF4CC-F840-4BBC-BCBD-182661231A8C}"/>
              </a:ext>
            </a:extLst>
          </p:cNvPr>
          <p:cNvGrpSpPr/>
          <p:nvPr/>
        </p:nvGrpSpPr>
        <p:grpSpPr>
          <a:xfrm>
            <a:off x="4814860" y="1292054"/>
            <a:ext cx="4210428" cy="1865837"/>
            <a:chOff x="4814860" y="1482847"/>
            <a:chExt cx="4210428" cy="1865837"/>
          </a:xfrm>
        </p:grpSpPr>
        <p:sp>
          <p:nvSpPr>
            <p:cNvPr id="8" name="四角形: 角を丸くする 7">
              <a:extLst>
                <a:ext uri="{FF2B5EF4-FFF2-40B4-BE49-F238E27FC236}">
                  <a16:creationId xmlns:a16="http://schemas.microsoft.com/office/drawing/2014/main" id="{3A474CEB-28D0-42A7-B329-2AC83E060BFD}"/>
                </a:ext>
              </a:extLst>
            </p:cNvPr>
            <p:cNvSpPr/>
            <p:nvPr/>
          </p:nvSpPr>
          <p:spPr>
            <a:xfrm>
              <a:off x="4814860" y="1693793"/>
              <a:ext cx="4210428" cy="165489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accent5"/>
                  </a:solidFill>
                  <a:latin typeface="メイリオ" panose="020B0604030504040204" pitchFamily="50" charset="-128"/>
                  <a:ea typeface="メイリオ" panose="020B0604030504040204" pitchFamily="50" charset="-128"/>
                </a:rPr>
                <a:t>＊標準関数は定義しなくても使えます</a:t>
              </a:r>
            </a:p>
            <a:p>
              <a:r>
                <a:rPr kumimoji="1" lang="ja-JP" altLang="en-US" sz="1200" dirty="0">
                  <a:solidFill>
                    <a:schemeClr val="tx1"/>
                  </a:solidFill>
                  <a:latin typeface="メイリオ" panose="020B0604030504040204" pitchFamily="50" charset="-128"/>
                  <a:ea typeface="メイリオ" panose="020B0604030504040204" pitchFamily="50" charset="-128"/>
                </a:rPr>
                <a:t>カレントディレクトリにある</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を開きなさい</a:t>
              </a:r>
            </a:p>
            <a:p>
              <a:r>
                <a:rPr kumimoji="1" lang="ja-JP" altLang="en-US" sz="1200" dirty="0">
                  <a:solidFill>
                    <a:schemeClr val="tx1"/>
                  </a:solidFill>
                  <a:latin typeface="メイリオ" panose="020B0604030504040204" pitchFamily="50" charset="-128"/>
                  <a:ea typeface="メイリオ" panose="020B0604030504040204" pitchFamily="50" charset="-128"/>
                </a:rPr>
                <a:t>文字形式は</a:t>
              </a:r>
              <a:r>
                <a:rPr kumimoji="1" lang="en-US" altLang="ja-JP" sz="1200" dirty="0">
                  <a:solidFill>
                    <a:schemeClr val="tx1"/>
                  </a:solidFill>
                  <a:latin typeface="メイリオ" panose="020B0604030504040204" pitchFamily="50" charset="-128"/>
                  <a:ea typeface="メイリオ" panose="020B0604030504040204" pitchFamily="50" charset="-128"/>
                </a:rPr>
                <a:t>utf-8</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開いたら中身を読取って、</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に入れて開いていた</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を閉じなさい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A1F3955F-7C19-4B89-AAB4-CE0CD96E3D4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4" name="グループ化 23">
            <a:extLst>
              <a:ext uri="{FF2B5EF4-FFF2-40B4-BE49-F238E27FC236}">
                <a16:creationId xmlns:a16="http://schemas.microsoft.com/office/drawing/2014/main" id="{603831EE-C592-4486-8AFA-6F18E3DD358E}"/>
              </a:ext>
            </a:extLst>
          </p:cNvPr>
          <p:cNvGrpSpPr/>
          <p:nvPr/>
        </p:nvGrpSpPr>
        <p:grpSpPr>
          <a:xfrm>
            <a:off x="4814860" y="4939530"/>
            <a:ext cx="4210428" cy="1428651"/>
            <a:chOff x="4814860" y="1482847"/>
            <a:chExt cx="4210428" cy="1428651"/>
          </a:xfrm>
        </p:grpSpPr>
        <p:sp>
          <p:nvSpPr>
            <p:cNvPr id="25" name="四角形: 角を丸くする 24">
              <a:extLst>
                <a:ext uri="{FF2B5EF4-FFF2-40B4-BE49-F238E27FC236}">
                  <a16:creationId xmlns:a16="http://schemas.microsoft.com/office/drawing/2014/main" id="{FD51578D-CFEC-4585-9EC6-2F64C430A75C}"/>
                </a:ext>
              </a:extLst>
            </p:cNvPr>
            <p:cNvSpPr/>
            <p:nvPr/>
          </p:nvSpPr>
          <p:spPr>
            <a:xfrm>
              <a:off x="4814860" y="1693793"/>
              <a:ext cx="4210428" cy="12177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datetime</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というモジュールから</a:t>
              </a:r>
            </a:p>
            <a:p>
              <a:r>
                <a:rPr kumimoji="1" lang="en-US" altLang="ja-JP" sz="1200" dirty="0">
                  <a:solidFill>
                    <a:schemeClr val="tx1"/>
                  </a:solidFill>
                  <a:latin typeface="メイリオ" panose="020B0604030504040204" pitchFamily="50" charset="-128"/>
                  <a:ea typeface="メイリオ" panose="020B0604030504040204" pitchFamily="50" charset="-128"/>
                </a:rPr>
                <a:t>date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の値を使って、日付データを作って入れなさい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4293F6EF-372E-4D1D-8EDB-17E6D9ABC3FB}"/>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7" name="テキスト ボックス 26">
            <a:extLst>
              <a:ext uri="{FF2B5EF4-FFF2-40B4-BE49-F238E27FC236}">
                <a16:creationId xmlns:a16="http://schemas.microsoft.com/office/drawing/2014/main" id="{73B321B5-8759-4C42-AF19-CC8A27ACFC75}"/>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何から何を使うか</a:t>
            </a:r>
          </a:p>
        </p:txBody>
      </p:sp>
      <p:sp>
        <p:nvSpPr>
          <p:cNvPr id="18" name="楕円 17">
            <a:extLst>
              <a:ext uri="{FF2B5EF4-FFF2-40B4-BE49-F238E27FC236}">
                <a16:creationId xmlns:a16="http://schemas.microsoft.com/office/drawing/2014/main" id="{F730D9A9-0C74-4E18-82CB-B52D6A8974C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1266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36E83117-4779-4577-8467-FFE0BC74DEBD}"/>
              </a:ext>
            </a:extLst>
          </p:cNvPr>
          <p:cNvSpPr/>
          <p:nvPr/>
        </p:nvSpPr>
        <p:spPr>
          <a:xfrm>
            <a:off x="361570" y="1622630"/>
            <a:ext cx="3933594"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9E7D2673-B79D-4172-A597-59113DA40186}"/>
              </a:ext>
            </a:extLst>
          </p:cNvPr>
          <p:cNvSpPr/>
          <p:nvPr/>
        </p:nvSpPr>
        <p:spPr>
          <a:xfrm>
            <a:off x="361569" y="3461435"/>
            <a:ext cx="3933594" cy="29226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as </a:t>
            </a:r>
            <a:r>
              <a:rPr kumimoji="1" lang="en-US" altLang="ja-JP" sz="1400" dirty="0" err="1">
                <a:solidFill>
                  <a:schemeClr val="tx1"/>
                </a:solidFill>
                <a:latin typeface="メイリオ" panose="020B0604030504040204" pitchFamily="50" charset="-128"/>
                <a:ea typeface="メイリオ" panose="020B0604030504040204" pitchFamily="50" charset="-128"/>
              </a:rPr>
              <a:t>tk</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output=</a:t>
            </a:r>
            <a:r>
              <a:rPr kumimoji="1" lang="en-US" altLang="ja-JP" sz="1400" dirty="0" err="1">
                <a:solidFill>
                  <a:schemeClr val="tx1"/>
                </a:solidFill>
                <a:latin typeface="メイリオ" panose="020B0604030504040204" pitchFamily="50" charset="-128"/>
                <a:ea typeface="メイリオ" panose="020B0604030504040204" pitchFamily="50" charset="-128"/>
              </a:rPr>
              <a:t>mado.get</a:t>
            </a:r>
            <a:r>
              <a:rPr kumimoji="1" lang="en-US" altLang="ja-JP" sz="1400" dirty="0">
                <a:solidFill>
                  <a:schemeClr val="tx1"/>
                </a:solidFill>
                <a:latin typeface="メイリオ" panose="020B0604030504040204" pitchFamily="50" charset="-128"/>
                <a:ea typeface="メイリオ" panose="020B0604030504040204" pitchFamily="50" charset="-128"/>
              </a:rPr>
              <a:t>("1.0","end")</a:t>
            </a:r>
          </a:p>
          <a:p>
            <a:r>
              <a:rPr kumimoji="1" lang="en-US" altLang="ja-JP" sz="1400" dirty="0">
                <a:solidFill>
                  <a:schemeClr val="tx1"/>
                </a:solidFill>
                <a:latin typeface="メイリオ" panose="020B0604030504040204" pitchFamily="50" charset="-128"/>
                <a:ea typeface="メイリオ" panose="020B0604030504040204" pitchFamily="50" charset="-128"/>
              </a:rPr>
              <a:t>    print(output)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mado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tk.Text</a:t>
            </a:r>
            <a:r>
              <a:rPr kumimoji="1" lang="en-US" altLang="ja-JP" sz="1400" dirty="0">
                <a:solidFill>
                  <a:schemeClr val="tx1"/>
                </a:solidFill>
                <a:latin typeface="メイリオ" panose="020B0604030504040204" pitchFamily="50" charset="-128"/>
                <a:ea typeface="メイリオ" panose="020B0604030504040204" pitchFamily="50" charset="-128"/>
              </a:rPr>
              <a:t>(root, height=10).pack()</a:t>
            </a: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tk.Button</a:t>
            </a:r>
            <a:r>
              <a:rPr kumimoji="1" lang="en-US" altLang="ja-JP" sz="1400" dirty="0">
                <a:solidFill>
                  <a:schemeClr val="tx1"/>
                </a:solidFill>
                <a:latin typeface="メイリオ" panose="020B0604030504040204" pitchFamily="50" charset="-128"/>
                <a:ea typeface="メイリオ" panose="020B0604030504040204" pitchFamily="50" charset="-128"/>
              </a:rPr>
              <a:t>(root, height=1, width=10</a:t>
            </a:r>
          </a:p>
          <a:p>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入力</a:t>
            </a:r>
            <a:r>
              <a:rPr kumimoji="1" lang="en-US" altLang="ja-JP" sz="1400" dirty="0">
                <a:solidFill>
                  <a:schemeClr val="tx1"/>
                </a:solidFill>
                <a:latin typeface="メイリオ" panose="020B0604030504040204" pitchFamily="50" charset="-128"/>
                <a:ea typeface="メイリオ" panose="020B0604030504040204" pitchFamily="50" charset="-128"/>
              </a:rPr>
              <a:t>“,command=</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id="{3A5B3393-CFE6-4103-B72E-AB176CC52D3B}"/>
              </a:ext>
            </a:extLst>
          </p:cNvPr>
          <p:cNvCxnSpPr/>
          <p:nvPr/>
        </p:nvCxnSpPr>
        <p:spPr>
          <a:xfrm>
            <a:off x="161074" y="272912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19F39D6A-8D9C-424F-974F-9A6821CC9F0C}"/>
              </a:ext>
            </a:extLst>
          </p:cNvPr>
          <p:cNvGrpSpPr/>
          <p:nvPr/>
        </p:nvGrpSpPr>
        <p:grpSpPr>
          <a:xfrm>
            <a:off x="4479722" y="1356233"/>
            <a:ext cx="4422704" cy="1119370"/>
            <a:chOff x="4814860" y="1482847"/>
            <a:chExt cx="4210428" cy="1119370"/>
          </a:xfrm>
        </p:grpSpPr>
        <p:sp>
          <p:nvSpPr>
            <p:cNvPr id="26" name="四角形: 角を丸くする 25">
              <a:extLst>
                <a:ext uri="{FF2B5EF4-FFF2-40B4-BE49-F238E27FC236}">
                  <a16:creationId xmlns:a16="http://schemas.microsoft.com/office/drawing/2014/main" id="{F1BEC7AB-0193-4D37-99D8-854727BEF132}"/>
                </a:ext>
              </a:extLst>
            </p:cNvPr>
            <p:cNvSpPr/>
            <p:nvPr/>
          </p:nvSpPr>
          <p:spPr>
            <a:xfrm>
              <a:off x="4814860" y="1693794"/>
              <a:ext cx="4210428" cy="90842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コンソールに”入力してね”と表示して、文字を入力できるようにする</a:t>
              </a:r>
            </a:p>
            <a:p>
              <a:r>
                <a:rPr kumimoji="1" lang="ja-JP" altLang="en-US" sz="1200" dirty="0">
                  <a:solidFill>
                    <a:schemeClr val="tx1"/>
                  </a:solidFill>
                  <a:latin typeface="メイリオ" panose="020B0604030504040204" pitchFamily="50" charset="-128"/>
                  <a:ea typeface="メイリオ" panose="020B0604030504040204" pitchFamily="50" charset="-128"/>
                </a:rPr>
                <a:t>入力した文字は</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p>
          </p:txBody>
        </p:sp>
        <p:sp>
          <p:nvSpPr>
            <p:cNvPr id="27" name="四角形: 角を丸くする 26">
              <a:extLst>
                <a:ext uri="{FF2B5EF4-FFF2-40B4-BE49-F238E27FC236}">
                  <a16:creationId xmlns:a16="http://schemas.microsoft.com/office/drawing/2014/main" id="{50B0EC7E-B481-4A6B-BCA9-5B0F1ADB10D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8" name="グループ化 27">
            <a:extLst>
              <a:ext uri="{FF2B5EF4-FFF2-40B4-BE49-F238E27FC236}">
                <a16:creationId xmlns:a16="http://schemas.microsoft.com/office/drawing/2014/main" id="{00CEC344-8439-49CB-9492-0F602D223851}"/>
              </a:ext>
            </a:extLst>
          </p:cNvPr>
          <p:cNvGrpSpPr/>
          <p:nvPr/>
        </p:nvGrpSpPr>
        <p:grpSpPr>
          <a:xfrm>
            <a:off x="4479721" y="2801839"/>
            <a:ext cx="4422704" cy="3649288"/>
            <a:chOff x="4814860" y="1482847"/>
            <a:chExt cx="4210428" cy="3649288"/>
          </a:xfrm>
        </p:grpSpPr>
        <p:sp>
          <p:nvSpPr>
            <p:cNvPr id="29" name="四角形: 角を丸くする 28">
              <a:extLst>
                <a:ext uri="{FF2B5EF4-FFF2-40B4-BE49-F238E27FC236}">
                  <a16:creationId xmlns:a16="http://schemas.microsoft.com/office/drawing/2014/main" id="{CEB9C3BF-4A0F-4AB2-BF4D-CF0C8914CB01}"/>
                </a:ext>
              </a:extLst>
            </p:cNvPr>
            <p:cNvSpPr/>
            <p:nvPr/>
          </p:nvSpPr>
          <p:spPr>
            <a:xfrm>
              <a:off x="4814860" y="1693792"/>
              <a:ext cx="4210428" cy="343834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gettext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に入っている文字を最初から最後まで読み取って、</a:t>
              </a:r>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に入れないさい</a:t>
              </a:r>
            </a:p>
            <a:p>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入力窓のサイズ</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高さ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とします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ボタンを作り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サイズは高さ</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、幅</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、そこに関数を入れなさい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B99D1D62-F857-4B85-9F78-19183804F6A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1" name="テキスト ボックス 30">
            <a:extLst>
              <a:ext uri="{FF2B5EF4-FFF2-40B4-BE49-F238E27FC236}">
                <a16:creationId xmlns:a16="http://schemas.microsoft.com/office/drawing/2014/main" id="{5FA49F1E-15A2-42E9-A650-C584F8EC97FB}"/>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コンソール内での入力</a:t>
            </a:r>
          </a:p>
        </p:txBody>
      </p:sp>
      <p:sp>
        <p:nvSpPr>
          <p:cNvPr id="32" name="テキスト ボックス 31">
            <a:extLst>
              <a:ext uri="{FF2B5EF4-FFF2-40B4-BE49-F238E27FC236}">
                <a16:creationId xmlns:a16="http://schemas.microsoft.com/office/drawing/2014/main" id="{97D98875-7FF7-4E63-8EAD-7E3A4F374E16}"/>
              </a:ext>
            </a:extLst>
          </p:cNvPr>
          <p:cNvSpPr txBox="1"/>
          <p:nvPr/>
        </p:nvSpPr>
        <p:spPr>
          <a:xfrm>
            <a:off x="163005" y="296096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テキストボックスから値の入力</a:t>
            </a:r>
          </a:p>
        </p:txBody>
      </p:sp>
      <p:sp>
        <p:nvSpPr>
          <p:cNvPr id="16" name="楕円 15">
            <a:extLst>
              <a:ext uri="{FF2B5EF4-FFF2-40B4-BE49-F238E27FC236}">
                <a16:creationId xmlns:a16="http://schemas.microsoft.com/office/drawing/2014/main" id="{20242F64-7170-4A43-8ADA-24F8DA60370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00194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正方形/長方形 17">
            <a:extLst>
              <a:ext uri="{FF2B5EF4-FFF2-40B4-BE49-F238E27FC236}">
                <a16:creationId xmlns:a16="http://schemas.microsoft.com/office/drawing/2014/main" id="{9E7D2673-B79D-4172-A597-59113DA40186}"/>
              </a:ext>
            </a:extLst>
          </p:cNvPr>
          <p:cNvSpPr/>
          <p:nvPr/>
        </p:nvSpPr>
        <p:spPr>
          <a:xfrm>
            <a:off x="243321" y="1637595"/>
            <a:ext cx="4422704" cy="456259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var = </a:t>
            </a:r>
            <a:r>
              <a:rPr kumimoji="1" lang="en-US" altLang="ja-JP" sz="1400" dirty="0" err="1">
                <a:solidFill>
                  <a:schemeClr val="tx1"/>
                </a:solidFill>
                <a:latin typeface="メイリオ" panose="020B0604030504040204" pitchFamily="50" charset="-128"/>
                <a:ea typeface="メイリオ" panose="020B0604030504040204" pitchFamily="50" charset="-128"/>
              </a:rPr>
              <a:t>tkinter.IntVar</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var.set</a:t>
            </a:r>
            <a:r>
              <a:rPr kumimoji="1" lang="en-US" altLang="ja-JP" sz="1400" dirty="0">
                <a:solidFill>
                  <a:schemeClr val="tx1"/>
                </a:solidFill>
                <a:latin typeface="メイリオ" panose="020B0604030504040204" pitchFamily="50" charset="-128"/>
                <a:ea typeface="メイリオ" panose="020B0604030504040204" pitchFamily="50" charset="-128"/>
              </a:rPr>
              <a:t>(0)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rdo1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 ).pack() </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rdo2=</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=1</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='Python'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rdo3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=2</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学習</a:t>
            </a:r>
            <a:r>
              <a:rPr kumimoji="1" lang="en-US" altLang="ja-JP" sz="1400" dirty="0">
                <a:solidFill>
                  <a:schemeClr val="tx1"/>
                </a:solidFill>
                <a:latin typeface="メイリオ" panose="020B0604030504040204" pitchFamily="50" charset="-128"/>
                <a:ea typeface="メイリオ" panose="020B0604030504040204" pitchFamily="50" charset="-128"/>
              </a:rPr>
              <a:t>’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var.get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2ACA53C7-5C91-4766-A051-1FAFEEE92C77}"/>
              </a:ext>
            </a:extLst>
          </p:cNvPr>
          <p:cNvGrpSpPr/>
          <p:nvPr/>
        </p:nvGrpSpPr>
        <p:grpSpPr>
          <a:xfrm>
            <a:off x="4740583" y="1382535"/>
            <a:ext cx="4280091" cy="4468313"/>
            <a:chOff x="4814860" y="1482847"/>
            <a:chExt cx="4311884" cy="4468313"/>
          </a:xfrm>
        </p:grpSpPr>
        <p:sp>
          <p:nvSpPr>
            <p:cNvPr id="9" name="四角形: 角を丸くする 8">
              <a:extLst>
                <a:ext uri="{FF2B5EF4-FFF2-40B4-BE49-F238E27FC236}">
                  <a16:creationId xmlns:a16="http://schemas.microsoft.com/office/drawing/2014/main" id="{3F313D70-C91F-4A90-AD08-98D804C9CD67}"/>
                </a:ext>
              </a:extLst>
            </p:cNvPr>
            <p:cNvSpPr/>
            <p:nvPr/>
          </p:nvSpPr>
          <p:spPr>
            <a:xfrm>
              <a:off x="4814860" y="1693792"/>
              <a:ext cx="4311884" cy="425736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ラジオボタンを使えるようにしなさい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初期設定にしなさい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”Python”</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学習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チェックが入ったら、取得しなさい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B9672E5C-82A0-4F74-A8BB-EDE9F934AC22}"/>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2" name="テキスト ボックス 11">
            <a:extLst>
              <a:ext uri="{FF2B5EF4-FFF2-40B4-BE49-F238E27FC236}">
                <a16:creationId xmlns:a16="http://schemas.microsoft.com/office/drawing/2014/main" id="{D00638D0-3FA0-4C0A-83BA-3F0719A3923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ラジオボタンからの入力</a:t>
            </a:r>
          </a:p>
        </p:txBody>
      </p:sp>
      <p:sp>
        <p:nvSpPr>
          <p:cNvPr id="13" name="楕円 12">
            <a:extLst>
              <a:ext uri="{FF2B5EF4-FFF2-40B4-BE49-F238E27FC236}">
                <a16:creationId xmlns:a16="http://schemas.microsoft.com/office/drawing/2014/main" id="{37FA8BB7-7872-43A2-A35B-F35777B90E5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2495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出力関係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コンソール内での文字の表示</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70" y="1529346"/>
            <a:ext cx="4036260"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17F62C4A-4111-477D-9B87-60BD7634154D}"/>
              </a:ext>
            </a:extLst>
          </p:cNvPr>
          <p:cNvSpPr txBox="1"/>
          <p:nvPr/>
        </p:nvSpPr>
        <p:spPr>
          <a:xfrm>
            <a:off x="161075" y="282940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メッセージボックスで表示</a:t>
            </a:r>
          </a:p>
        </p:txBody>
      </p:sp>
      <p:sp>
        <p:nvSpPr>
          <p:cNvPr id="11" name="正方形/長方形 10">
            <a:extLst>
              <a:ext uri="{FF2B5EF4-FFF2-40B4-BE49-F238E27FC236}">
                <a16:creationId xmlns:a16="http://schemas.microsoft.com/office/drawing/2014/main" id="{29D4F1D3-B8D6-4EA7-9DEE-9C8E38129BDE}"/>
              </a:ext>
            </a:extLst>
          </p:cNvPr>
          <p:cNvSpPr/>
          <p:nvPr/>
        </p:nvSpPr>
        <p:spPr>
          <a:xfrm>
            <a:off x="361569" y="3369688"/>
            <a:ext cx="403626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97102350-8AC0-4C44-BD24-4390C2FC9984}"/>
              </a:ext>
            </a:extLst>
          </p:cNvPr>
          <p:cNvGrpSpPr/>
          <p:nvPr/>
        </p:nvGrpSpPr>
        <p:grpSpPr>
          <a:xfrm>
            <a:off x="4596395" y="1338931"/>
            <a:ext cx="4280091" cy="934471"/>
            <a:chOff x="4814860" y="1482847"/>
            <a:chExt cx="4311884" cy="934471"/>
          </a:xfrm>
        </p:grpSpPr>
        <p:sp>
          <p:nvSpPr>
            <p:cNvPr id="15" name="四角形: 角を丸くする 14">
              <a:extLst>
                <a:ext uri="{FF2B5EF4-FFF2-40B4-BE49-F238E27FC236}">
                  <a16:creationId xmlns:a16="http://schemas.microsoft.com/office/drawing/2014/main" id="{46BEFE68-7753-4460-B94E-7816F870986B}"/>
                </a:ext>
              </a:extLst>
            </p:cNvPr>
            <p:cNvSpPr/>
            <p:nvPr/>
          </p:nvSpPr>
          <p:spPr>
            <a:xfrm>
              <a:off x="4814860" y="1693792"/>
              <a:ext cx="4311884" cy="72352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9FDA3301-1B5D-4D1A-8B1F-271D3419B2CE}"/>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C5E47778-FCDA-4429-9D3A-D41D5D44D09B}"/>
              </a:ext>
            </a:extLst>
          </p:cNvPr>
          <p:cNvGrpSpPr/>
          <p:nvPr/>
        </p:nvGrpSpPr>
        <p:grpSpPr>
          <a:xfrm>
            <a:off x="4597861" y="2840697"/>
            <a:ext cx="4280091" cy="1466859"/>
            <a:chOff x="4814860" y="1482847"/>
            <a:chExt cx="4311884" cy="1466859"/>
          </a:xfrm>
        </p:grpSpPr>
        <p:sp>
          <p:nvSpPr>
            <p:cNvPr id="18" name="四角形: 角を丸くする 17">
              <a:extLst>
                <a:ext uri="{FF2B5EF4-FFF2-40B4-BE49-F238E27FC236}">
                  <a16:creationId xmlns:a16="http://schemas.microsoft.com/office/drawing/2014/main" id="{49A11E22-4B21-448A-8574-771F7213E6D7}"/>
                </a:ext>
              </a:extLst>
            </p:cNvPr>
            <p:cNvSpPr/>
            <p:nvPr/>
          </p:nvSpPr>
          <p:spPr>
            <a:xfrm>
              <a:off x="4814860" y="1693792"/>
              <a:ext cx="4311884" cy="125591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Info</a:t>
              </a:r>
              <a:r>
                <a:rPr kumimoji="1" lang="ja-JP" altLang="en-US" sz="1200" dirty="0">
                  <a:solidFill>
                    <a:schemeClr val="tx1"/>
                  </a:solidFill>
                  <a:latin typeface="メイリオ" panose="020B0604030504040204" pitchFamily="50" charset="-128"/>
                  <a:ea typeface="メイリオ" panose="020B0604030504040204" pitchFamily="50" charset="-128"/>
                </a:rPr>
                <a:t>バージョンのメッセージボックスで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16427798-9CD9-4B64-B974-3DF7F2FA6CDF}"/>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0" name="直線コネクタ 19">
            <a:extLst>
              <a:ext uri="{FF2B5EF4-FFF2-40B4-BE49-F238E27FC236}">
                <a16:creationId xmlns:a16="http://schemas.microsoft.com/office/drawing/2014/main" id="{58124ED5-0A1C-4D5C-AE1C-82EB14E5C5F5}"/>
              </a:ext>
            </a:extLst>
          </p:cNvPr>
          <p:cNvCxnSpPr/>
          <p:nvPr/>
        </p:nvCxnSpPr>
        <p:spPr>
          <a:xfrm>
            <a:off x="161074" y="26246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63101648-8774-44A3-9978-4E1BFC5A5368}"/>
              </a:ext>
            </a:extLst>
          </p:cNvPr>
          <p:cNvSpPr/>
          <p:nvPr/>
        </p:nvSpPr>
        <p:spPr>
          <a:xfrm>
            <a:off x="245298" y="4468801"/>
            <a:ext cx="3597683" cy="2252675"/>
          </a:xfrm>
          <a:prstGeom prst="wedgeRoundRectCallout">
            <a:avLst>
              <a:gd name="adj1" fmla="val -12237"/>
              <a:gd name="adj2" fmla="val -6419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（警告）</a:t>
            </a:r>
          </a:p>
          <a:p>
            <a:r>
              <a:rPr kumimoji="1" lang="en-US" altLang="ja-JP" sz="1200" dirty="0" err="1">
                <a:solidFill>
                  <a:schemeClr val="tx1"/>
                </a:solidFill>
                <a:latin typeface="メイリオ" panose="020B0604030504040204" pitchFamily="50" charset="-128"/>
                <a:ea typeface="メイリオ" panose="020B0604030504040204" pitchFamily="50" charset="-128"/>
              </a:rPr>
              <a:t>showwarning</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（はい・いいえ） </a:t>
            </a:r>
          </a:p>
          <a:p>
            <a:r>
              <a:rPr kumimoji="1" lang="en-US" altLang="ja-JP" sz="1200" dirty="0" err="1">
                <a:solidFill>
                  <a:schemeClr val="tx1"/>
                </a:solidFill>
                <a:latin typeface="メイリオ" panose="020B0604030504040204" pitchFamily="50" charset="-128"/>
                <a:ea typeface="メイリオ" panose="020B0604030504040204" pitchFamily="50" charset="-128"/>
              </a:rPr>
              <a:t>Askquestion</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chemeClr val="tx1"/>
                </a:solidFill>
                <a:latin typeface="メイリオ" panose="020B0604030504040204" pitchFamily="50" charset="-128"/>
                <a:ea typeface="メイリオ" panose="020B0604030504040204" pitchFamily="50" charset="-128"/>
              </a:rPr>
              <a:t>OK</a:t>
            </a:r>
            <a:r>
              <a:rPr kumimoji="1" lang="ja-JP" altLang="en-US" sz="1200" dirty="0">
                <a:solidFill>
                  <a:schemeClr val="tx1"/>
                </a:solidFill>
                <a:latin typeface="メイリオ" panose="020B0604030504040204" pitchFamily="50" charset="-128"/>
                <a:ea typeface="メイリオ" panose="020B0604030504040204" pitchFamily="50" charset="-128"/>
              </a:rPr>
              <a:t>・キャンセル）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Askokcancel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（再試行・キャンセル）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messagebox.askretrycancel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5" name="図 4" descr="部屋 が含まれている画像&#10;&#10;自動的に生成された説明">
            <a:extLst>
              <a:ext uri="{FF2B5EF4-FFF2-40B4-BE49-F238E27FC236}">
                <a16:creationId xmlns:a16="http://schemas.microsoft.com/office/drawing/2014/main" id="{E0AB76AE-311F-41C4-BE71-A88CF7EB51FC}"/>
              </a:ext>
            </a:extLst>
          </p:cNvPr>
          <p:cNvPicPr>
            <a:picLocks noChangeAspect="1"/>
          </p:cNvPicPr>
          <p:nvPr/>
        </p:nvPicPr>
        <p:blipFill rotWithShape="1">
          <a:blip r:embed="rId2">
            <a:extLst>
              <a:ext uri="{28A0092B-C50C-407E-A947-70E740481C1C}">
                <a14:useLocalDpi xmlns:a14="http://schemas.microsoft.com/office/drawing/2010/main" val="0"/>
              </a:ext>
            </a:extLst>
          </a:blip>
          <a:srcRect l="48408" t="3979" r="37341" b="57126"/>
          <a:stretch/>
        </p:blipFill>
        <p:spPr>
          <a:xfrm>
            <a:off x="6275505" y="4420149"/>
            <a:ext cx="1232642" cy="2379460"/>
          </a:xfrm>
          <a:prstGeom prst="rect">
            <a:avLst/>
          </a:prstGeom>
        </p:spPr>
      </p:pic>
      <p:sp>
        <p:nvSpPr>
          <p:cNvPr id="22" name="吹き出し: 角を丸めた四角形 21">
            <a:extLst>
              <a:ext uri="{FF2B5EF4-FFF2-40B4-BE49-F238E27FC236}">
                <a16:creationId xmlns:a16="http://schemas.microsoft.com/office/drawing/2014/main" id="{82FA0F78-BB98-42AB-A28D-55B4E4745C95}"/>
              </a:ext>
            </a:extLst>
          </p:cNvPr>
          <p:cNvSpPr/>
          <p:nvPr/>
        </p:nvSpPr>
        <p:spPr>
          <a:xfrm>
            <a:off x="3934437" y="4518501"/>
            <a:ext cx="2004968" cy="865304"/>
          </a:xfrm>
          <a:prstGeom prst="wedgeRoundRectCallout">
            <a:avLst>
              <a:gd name="adj1" fmla="val 86340"/>
              <a:gd name="adj2" fmla="val 54808"/>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同じ機能でも、ちょっと違った見せ方ができるものが他にもいっぱいあるんやっ</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23" name="楕円 22">
            <a:extLst>
              <a:ext uri="{FF2B5EF4-FFF2-40B4-BE49-F238E27FC236}">
                <a16:creationId xmlns:a16="http://schemas.microsoft.com/office/drawing/2014/main" id="{D3D582FF-D5C5-4227-8F8A-C4EDEAAB40C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46768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計算関係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1" name="正方形/長方形 10">
            <a:extLst>
              <a:ext uri="{FF2B5EF4-FFF2-40B4-BE49-F238E27FC236}">
                <a16:creationId xmlns:a16="http://schemas.microsoft.com/office/drawing/2014/main" id="{707F6C58-9A9F-44E3-AD49-B44C6045EF60}"/>
              </a:ext>
            </a:extLst>
          </p:cNvPr>
          <p:cNvSpPr/>
          <p:nvPr/>
        </p:nvSpPr>
        <p:spPr>
          <a:xfrm>
            <a:off x="361176" y="2927767"/>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356132DB-4A72-4FFD-8B26-5FAD1E2F11E2}"/>
              </a:ext>
            </a:extLst>
          </p:cNvPr>
          <p:cNvSpPr/>
          <p:nvPr/>
        </p:nvSpPr>
        <p:spPr>
          <a:xfrm>
            <a:off x="361176" y="4112305"/>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 name="表 3">
            <a:extLst>
              <a:ext uri="{FF2B5EF4-FFF2-40B4-BE49-F238E27FC236}">
                <a16:creationId xmlns:a16="http://schemas.microsoft.com/office/drawing/2014/main" id="{C673D48C-E785-49F3-9620-83C9FC2CE913}"/>
              </a:ext>
            </a:extLst>
          </p:cNvPr>
          <p:cNvGraphicFramePr>
            <a:graphicFrameLocks noGrp="1"/>
          </p:cNvGraphicFramePr>
          <p:nvPr>
            <p:extLst>
              <p:ext uri="{D42A27DB-BD31-4B8C-83A1-F6EECF244321}">
                <p14:modId xmlns:p14="http://schemas.microsoft.com/office/powerpoint/2010/main" val="3434603514"/>
              </p:ext>
            </p:extLst>
          </p:nvPr>
        </p:nvGraphicFramePr>
        <p:xfrm>
          <a:off x="4571998" y="213015"/>
          <a:ext cx="4330428" cy="2377440"/>
        </p:xfrm>
        <a:graphic>
          <a:graphicData uri="http://schemas.openxmlformats.org/drawingml/2006/table">
            <a:tbl>
              <a:tblPr firstRow="1" bandRow="1">
                <a:tableStyleId>{5C22544A-7EE6-4342-B048-85BDC9FD1C3A}</a:tableStyleId>
              </a:tblPr>
              <a:tblGrid>
                <a:gridCol w="755009">
                  <a:extLst>
                    <a:ext uri="{9D8B030D-6E8A-4147-A177-3AD203B41FA5}">
                      <a16:colId xmlns:a16="http://schemas.microsoft.com/office/drawing/2014/main" val="1899288962"/>
                    </a:ext>
                  </a:extLst>
                </a:gridCol>
                <a:gridCol w="2655165">
                  <a:extLst>
                    <a:ext uri="{9D8B030D-6E8A-4147-A177-3AD203B41FA5}">
                      <a16:colId xmlns:a16="http://schemas.microsoft.com/office/drawing/2014/main" val="3392265261"/>
                    </a:ext>
                  </a:extLst>
                </a:gridCol>
                <a:gridCol w="920254">
                  <a:extLst>
                    <a:ext uri="{9D8B030D-6E8A-4147-A177-3AD203B41FA5}">
                      <a16:colId xmlns:a16="http://schemas.microsoft.com/office/drawing/2014/main" val="2265918455"/>
                    </a:ext>
                  </a:extLst>
                </a:gridCol>
              </a:tblGrid>
              <a:tr h="261823">
                <a:tc>
                  <a:txBody>
                    <a:bodyPr/>
                    <a:lstStyle/>
                    <a:p>
                      <a:r>
                        <a:rPr kumimoji="1" lang="ja-JP" altLang="en-US" sz="12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2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2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左辺に右辺を足す</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左辺から右辺を引く</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左辺と右辺を掛ける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左辺から右辺を割って、小数点以下は切り捨て</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左辺を右辺で割った余りを計算</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左辺を右辺乗する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bl>
          </a:graphicData>
        </a:graphic>
      </p:graphicFrame>
      <p:sp>
        <p:nvSpPr>
          <p:cNvPr id="17" name="正方形/長方形 16">
            <a:extLst>
              <a:ext uri="{FF2B5EF4-FFF2-40B4-BE49-F238E27FC236}">
                <a16:creationId xmlns:a16="http://schemas.microsoft.com/office/drawing/2014/main" id="{E7ABD5E3-361E-4E34-93AB-FA96B87A8843}"/>
              </a:ext>
            </a:extLst>
          </p:cNvPr>
          <p:cNvSpPr/>
          <p:nvPr/>
        </p:nvSpPr>
        <p:spPr>
          <a:xfrm>
            <a:off x="361176" y="5372341"/>
            <a:ext cx="3615656" cy="87306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100 + 5 *2</a:t>
            </a:r>
          </a:p>
          <a:p>
            <a:r>
              <a:rPr kumimoji="1" lang="en-US" altLang="ja-JP" sz="1400" dirty="0">
                <a:solidFill>
                  <a:schemeClr val="tx1"/>
                </a:solidFill>
                <a:latin typeface="メイリオ" panose="020B0604030504040204" pitchFamily="50" charset="-128"/>
                <a:ea typeface="メイリオ" panose="020B0604030504040204" pitchFamily="50" charset="-128"/>
              </a:rPr>
              <a:t>print( 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18C44D72-4543-44E4-9787-83034ADA9005}"/>
              </a:ext>
            </a:extLst>
          </p:cNvPr>
          <p:cNvGrpSpPr/>
          <p:nvPr/>
        </p:nvGrpSpPr>
        <p:grpSpPr>
          <a:xfrm>
            <a:off x="4484250" y="2695927"/>
            <a:ext cx="4280091" cy="795720"/>
            <a:chOff x="4814860" y="1482847"/>
            <a:chExt cx="4311884" cy="795720"/>
          </a:xfrm>
        </p:grpSpPr>
        <p:sp>
          <p:nvSpPr>
            <p:cNvPr id="14" name="四角形: 角を丸くする 13">
              <a:extLst>
                <a:ext uri="{FF2B5EF4-FFF2-40B4-BE49-F238E27FC236}">
                  <a16:creationId xmlns:a16="http://schemas.microsoft.com/office/drawing/2014/main" id="{F2A64A75-F2AF-4EA4-939B-A10F783C5ACC}"/>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ja-JP" altLang="en-US" sz="1200" b="1" u="sng" dirty="0">
                  <a:solidFill>
                    <a:srgbClr val="FF7C80"/>
                  </a:solidFill>
                  <a:latin typeface="メイリオ" panose="020B0604030504040204" pitchFamily="50" charset="-128"/>
                  <a:ea typeface="メイリオ" panose="020B0604030504040204" pitchFamily="50" charset="-128"/>
                </a:rPr>
                <a:t>文字</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E788C6FF-FA29-47CB-8371-CD1595AA285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テキスト ボックス 19">
            <a:extLst>
              <a:ext uri="{FF2B5EF4-FFF2-40B4-BE49-F238E27FC236}">
                <a16:creationId xmlns:a16="http://schemas.microsoft.com/office/drawing/2014/main" id="{F39FA3AF-D3A9-4CB9-B228-2DE6DE8A7432}"/>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四則演算の方法</a:t>
            </a:r>
          </a:p>
        </p:txBody>
      </p:sp>
      <p:cxnSp>
        <p:nvCxnSpPr>
          <p:cNvPr id="21" name="直線コネクタ 20">
            <a:extLst>
              <a:ext uri="{FF2B5EF4-FFF2-40B4-BE49-F238E27FC236}">
                <a16:creationId xmlns:a16="http://schemas.microsoft.com/office/drawing/2014/main" id="{22FE6FEA-F09C-4ED6-BE6F-15872CBF45CF}"/>
              </a:ext>
            </a:extLst>
          </p:cNvPr>
          <p:cNvCxnSpPr/>
          <p:nvPr/>
        </p:nvCxnSpPr>
        <p:spPr>
          <a:xfrm>
            <a:off x="161074" y="379062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FA2D7F2F-63D0-414A-AD0E-E76144FC5264}"/>
              </a:ext>
            </a:extLst>
          </p:cNvPr>
          <p:cNvGrpSpPr/>
          <p:nvPr/>
        </p:nvGrpSpPr>
        <p:grpSpPr>
          <a:xfrm>
            <a:off x="4484249" y="3961144"/>
            <a:ext cx="4280091" cy="795720"/>
            <a:chOff x="4814860" y="1482847"/>
            <a:chExt cx="4311884" cy="795720"/>
          </a:xfrm>
        </p:grpSpPr>
        <p:sp>
          <p:nvSpPr>
            <p:cNvPr id="23" name="四角形: 角を丸くする 22">
              <a:extLst>
                <a:ext uri="{FF2B5EF4-FFF2-40B4-BE49-F238E27FC236}">
                  <a16:creationId xmlns:a16="http://schemas.microsoft.com/office/drawing/2014/main" id="{5077EAB0-C8E9-4744-976D-86E9894D6ABB}"/>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 + 5</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ja-JP" altLang="en-US" sz="1200" b="1" u="sng" dirty="0">
                  <a:solidFill>
                    <a:srgbClr val="FF7C80"/>
                  </a:solidFill>
                  <a:latin typeface="メイリオ" panose="020B0604030504040204" pitchFamily="50" charset="-128"/>
                  <a:ea typeface="メイリオ" panose="020B0604030504040204" pitchFamily="50" charset="-128"/>
                </a:rPr>
                <a:t>計算結果</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p>
          </p:txBody>
        </p:sp>
        <p:sp>
          <p:nvSpPr>
            <p:cNvPr id="24" name="四角形: 角を丸くする 23">
              <a:extLst>
                <a:ext uri="{FF2B5EF4-FFF2-40B4-BE49-F238E27FC236}">
                  <a16:creationId xmlns:a16="http://schemas.microsoft.com/office/drawing/2014/main" id="{5BDD36E9-0A9E-407D-AC03-070604AD738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5" name="直線コネクタ 24">
            <a:extLst>
              <a:ext uri="{FF2B5EF4-FFF2-40B4-BE49-F238E27FC236}">
                <a16:creationId xmlns:a16="http://schemas.microsoft.com/office/drawing/2014/main" id="{FAA40D86-5970-4016-86CC-E97B1E0DE5B1}"/>
              </a:ext>
            </a:extLst>
          </p:cNvPr>
          <p:cNvCxnSpPr/>
          <p:nvPr/>
        </p:nvCxnSpPr>
        <p:spPr>
          <a:xfrm>
            <a:off x="161075" y="499746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89EDA56-E872-414D-97F9-C774586DC319}"/>
              </a:ext>
            </a:extLst>
          </p:cNvPr>
          <p:cNvGrpSpPr/>
          <p:nvPr/>
        </p:nvGrpSpPr>
        <p:grpSpPr>
          <a:xfrm>
            <a:off x="4484249" y="5132071"/>
            <a:ext cx="4280091" cy="1139104"/>
            <a:chOff x="4814860" y="1482847"/>
            <a:chExt cx="4311884" cy="1139104"/>
          </a:xfrm>
        </p:grpSpPr>
        <p:sp>
          <p:nvSpPr>
            <p:cNvPr id="27" name="四角形: 角を丸くする 26">
              <a:extLst>
                <a:ext uri="{FF2B5EF4-FFF2-40B4-BE49-F238E27FC236}">
                  <a16:creationId xmlns:a16="http://schemas.microsoft.com/office/drawing/2014/main" id="{4CC1780C-4DC0-413F-834F-F8388F7CF8DB}"/>
                </a:ext>
              </a:extLst>
            </p:cNvPr>
            <p:cNvSpPr/>
            <p:nvPr/>
          </p:nvSpPr>
          <p:spPr>
            <a:xfrm>
              <a:off x="4814860" y="1693792"/>
              <a:ext cx="4311884" cy="92815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に計算式の答えを入れなさい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D9A3829F-4D41-496E-99A0-0F4EB7CDF4D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9" name="テキスト ボックス 28">
            <a:extLst>
              <a:ext uri="{FF2B5EF4-FFF2-40B4-BE49-F238E27FC236}">
                <a16:creationId xmlns:a16="http://schemas.microsoft.com/office/drawing/2014/main" id="{0217E812-D51C-4833-BD5A-6E6F591D5F86}"/>
              </a:ext>
            </a:extLst>
          </p:cNvPr>
          <p:cNvSpPr txBox="1"/>
          <p:nvPr/>
        </p:nvSpPr>
        <p:spPr bwMode="auto">
          <a:xfrm>
            <a:off x="111212" y="1488252"/>
            <a:ext cx="4280092"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右のような演算子を使って、計算をすることができます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慣れないものもあると思うので、使ってみて覚えていきましょう</a:t>
            </a:r>
            <a:endParaRPr lang="en-US" altLang="ja-JP" sz="1400" dirty="0">
              <a:latin typeface="メイリオ" panose="020B0604030504040204" pitchFamily="50" charset="-128"/>
              <a:ea typeface="メイリオ" panose="020B0604030504040204" pitchFamily="50" charset="-128"/>
            </a:endParaRPr>
          </a:p>
        </p:txBody>
      </p:sp>
      <p:sp>
        <p:nvSpPr>
          <p:cNvPr id="31" name="楕円 30">
            <a:extLst>
              <a:ext uri="{FF2B5EF4-FFF2-40B4-BE49-F238E27FC236}">
                <a16:creationId xmlns:a16="http://schemas.microsoft.com/office/drawing/2014/main" id="{BFEEAB16-9CF7-4968-9A46-735CFA051CBB}"/>
              </a:ext>
            </a:extLst>
          </p:cNvPr>
          <p:cNvSpPr/>
          <p:nvPr/>
        </p:nvSpPr>
        <p:spPr>
          <a:xfrm>
            <a:off x="6737212" y="2573305"/>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40510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7" name="正方形/長方形 6">
            <a:extLst>
              <a:ext uri="{FF2B5EF4-FFF2-40B4-BE49-F238E27FC236}">
                <a16:creationId xmlns:a16="http://schemas.microsoft.com/office/drawing/2014/main" id="{7AF5D540-5BE6-4A69-84D2-871C4BA9902E}"/>
              </a:ext>
            </a:extLst>
          </p:cNvPr>
          <p:cNvSpPr/>
          <p:nvPr/>
        </p:nvSpPr>
        <p:spPr>
          <a:xfrm>
            <a:off x="361569" y="1533681"/>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a:t>
            </a:r>
            <a:r>
              <a:rPr kumimoji="1" lang="ja-JP" altLang="en-US" sz="1400" dirty="0">
                <a:solidFill>
                  <a:schemeClr val="tx1"/>
                </a:solidFill>
                <a:latin typeface="メイリオ" panose="020B0604030504040204" pitchFamily="50" charset="-128"/>
                <a:ea typeface="メイリオ" panose="020B0604030504040204" pitchFamily="50" charset="-128"/>
              </a:rPr>
              <a:t>楽しい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 y)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38D4148E-50C8-4252-B180-5A1A6CCD17C1}"/>
              </a:ext>
            </a:extLst>
          </p:cNvPr>
          <p:cNvSpPr/>
          <p:nvPr/>
        </p:nvSpPr>
        <p:spPr>
          <a:xfrm>
            <a:off x="386265" y="3260595"/>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len</a:t>
            </a:r>
            <a:r>
              <a:rPr kumimoji="1" lang="en-US" altLang="ja-JP" sz="1400" dirty="0">
                <a:solidFill>
                  <a:schemeClr val="tx1"/>
                </a:solidFill>
                <a:latin typeface="メイリオ" panose="020B0604030504040204" pitchFamily="50" charset="-128"/>
                <a:ea typeface="メイリオ" panose="020B0604030504040204" pitchFamily="50" charset="-128"/>
              </a:rPr>
              <a:t>(x))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616E14AC-FEEB-40BD-BE38-C65B254457E2}"/>
              </a:ext>
            </a:extLst>
          </p:cNvPr>
          <p:cNvSpPr/>
          <p:nvPr/>
        </p:nvSpPr>
        <p:spPr>
          <a:xfrm>
            <a:off x="386264" y="4974478"/>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x.count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572000" y="1296373"/>
            <a:ext cx="4280091" cy="1139103"/>
            <a:chOff x="4814860" y="1482847"/>
            <a:chExt cx="4311884" cy="1139103"/>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楽しい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の文字をつなげて</a:t>
              </a:r>
              <a:r>
                <a:rPr kumimoji="1" lang="ja-JP" altLang="en-US" sz="1200">
                  <a:solidFill>
                    <a:schemeClr val="tx1"/>
                  </a:solidFill>
                  <a:latin typeface="メイリオ" panose="020B0604030504040204" pitchFamily="50" charset="-128"/>
                  <a:ea typeface="メイリオ" panose="020B0604030504040204" pitchFamily="50" charset="-128"/>
                </a:rPr>
                <a:t>表示しろ</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111212" y="272506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5468099-A526-4330-A220-68F5FB288186}"/>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文字をつなげる</a:t>
            </a:r>
          </a:p>
        </p:txBody>
      </p:sp>
      <p:sp>
        <p:nvSpPr>
          <p:cNvPr id="32" name="テキスト ボックス 31">
            <a:extLst>
              <a:ext uri="{FF2B5EF4-FFF2-40B4-BE49-F238E27FC236}">
                <a16:creationId xmlns:a16="http://schemas.microsoft.com/office/drawing/2014/main" id="{C5160AE5-F2B0-46AA-A30A-553E8EAAD652}"/>
              </a:ext>
            </a:extLst>
          </p:cNvPr>
          <p:cNvSpPr txBox="1"/>
          <p:nvPr/>
        </p:nvSpPr>
        <p:spPr>
          <a:xfrm>
            <a:off x="163005" y="28787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文字を数える</a:t>
            </a:r>
          </a:p>
        </p:txBody>
      </p:sp>
      <p:sp>
        <p:nvSpPr>
          <p:cNvPr id="33" name="テキスト ボックス 32">
            <a:extLst>
              <a:ext uri="{FF2B5EF4-FFF2-40B4-BE49-F238E27FC236}">
                <a16:creationId xmlns:a16="http://schemas.microsoft.com/office/drawing/2014/main" id="{B1CCB160-82F7-4590-8F77-8DA0329B3934}"/>
              </a:ext>
            </a:extLst>
          </p:cNvPr>
          <p:cNvSpPr txBox="1"/>
          <p:nvPr/>
        </p:nvSpPr>
        <p:spPr>
          <a:xfrm>
            <a:off x="163004" y="4551164"/>
            <a:ext cx="5289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文字の中に特定の文字がどれだけ入っているか</a:t>
            </a:r>
          </a:p>
        </p:txBody>
      </p:sp>
      <p:cxnSp>
        <p:nvCxnSpPr>
          <p:cNvPr id="34" name="直線コネクタ 33">
            <a:extLst>
              <a:ext uri="{FF2B5EF4-FFF2-40B4-BE49-F238E27FC236}">
                <a16:creationId xmlns:a16="http://schemas.microsoft.com/office/drawing/2014/main" id="{6E8CEAC6-DC08-4E66-97F8-B6A9EDD809EA}"/>
              </a:ext>
            </a:extLst>
          </p:cNvPr>
          <p:cNvCxnSpPr/>
          <p:nvPr/>
        </p:nvCxnSpPr>
        <p:spPr>
          <a:xfrm>
            <a:off x="111212" y="438040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5" name="グループ化 34">
            <a:extLst>
              <a:ext uri="{FF2B5EF4-FFF2-40B4-BE49-F238E27FC236}">
                <a16:creationId xmlns:a16="http://schemas.microsoft.com/office/drawing/2014/main" id="{63D5A313-85AD-4DFB-923E-199C51EF3EB1}"/>
              </a:ext>
            </a:extLst>
          </p:cNvPr>
          <p:cNvGrpSpPr/>
          <p:nvPr/>
        </p:nvGrpSpPr>
        <p:grpSpPr>
          <a:xfrm>
            <a:off x="4571998" y="3037022"/>
            <a:ext cx="4280091" cy="1139103"/>
            <a:chOff x="4814860" y="1482847"/>
            <a:chExt cx="4311884" cy="1139103"/>
          </a:xfrm>
        </p:grpSpPr>
        <p:sp>
          <p:nvSpPr>
            <p:cNvPr id="36" name="四角形: 角を丸くする 35">
              <a:extLst>
                <a:ext uri="{FF2B5EF4-FFF2-40B4-BE49-F238E27FC236}">
                  <a16:creationId xmlns:a16="http://schemas.microsoft.com/office/drawing/2014/main" id="{1EACEDEA-82B2-41BB-8DD2-059C28585F73}"/>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に入っている文字は何文字</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7" name="四角形: 角を丸くする 36">
              <a:extLst>
                <a:ext uri="{FF2B5EF4-FFF2-40B4-BE49-F238E27FC236}">
                  <a16:creationId xmlns:a16="http://schemas.microsoft.com/office/drawing/2014/main" id="{3C646E98-7A98-4BCF-A952-23BCD037FC4A}"/>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8" name="グループ化 37">
            <a:extLst>
              <a:ext uri="{FF2B5EF4-FFF2-40B4-BE49-F238E27FC236}">
                <a16:creationId xmlns:a16="http://schemas.microsoft.com/office/drawing/2014/main" id="{59AEA300-7AE3-4DCD-9074-78C8826A8150}"/>
              </a:ext>
            </a:extLst>
          </p:cNvPr>
          <p:cNvGrpSpPr/>
          <p:nvPr/>
        </p:nvGrpSpPr>
        <p:grpSpPr>
          <a:xfrm>
            <a:off x="4571997" y="4763534"/>
            <a:ext cx="4280091" cy="1139103"/>
            <a:chOff x="4814860" y="1482847"/>
            <a:chExt cx="4311884" cy="1139103"/>
          </a:xfrm>
        </p:grpSpPr>
        <p:sp>
          <p:nvSpPr>
            <p:cNvPr id="39" name="四角形: 角を丸くする 38">
              <a:extLst>
                <a:ext uri="{FF2B5EF4-FFF2-40B4-BE49-F238E27FC236}">
                  <a16:creationId xmlns:a16="http://schemas.microsoft.com/office/drawing/2014/main" id="{28B69093-D81C-4B16-9979-3ADFA4890AA1}"/>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0" name="四角形: 角を丸くする 39">
              <a:extLst>
                <a:ext uri="{FF2B5EF4-FFF2-40B4-BE49-F238E27FC236}">
                  <a16:creationId xmlns:a16="http://schemas.microsoft.com/office/drawing/2014/main" id="{4A91CDB6-3A2A-486D-B9E2-FD012D19C5ED}"/>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2" name="楕円 21">
            <a:extLst>
              <a:ext uri="{FF2B5EF4-FFF2-40B4-BE49-F238E27FC236}">
                <a16:creationId xmlns:a16="http://schemas.microsoft.com/office/drawing/2014/main" id="{B6FB87A1-7B7F-485F-BBE9-6F474BA828D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2755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7747684"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本日の講座の目的と皆さんの思いの言語化</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399537" y="1110075"/>
            <a:ext cx="8497328" cy="888705"/>
          </a:xfrm>
          <a:prstGeom prst="rect">
            <a:avLst/>
          </a:prstGeom>
          <a:noFill/>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スキルを身につけるときや覚えるときには目的意識を持つことがとても重要になってきます</a:t>
            </a:r>
            <a:endParaRPr lang="en-US" altLang="ja-JP"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a:t>
            </a:fld>
            <a:endParaRPr kumimoji="1" lang="ja-JP" altLang="en-US"/>
          </a:p>
        </p:txBody>
      </p:sp>
      <p:sp>
        <p:nvSpPr>
          <p:cNvPr id="3" name="四角形: 角を丸くする 2">
            <a:extLst>
              <a:ext uri="{FF2B5EF4-FFF2-40B4-BE49-F238E27FC236}">
                <a16:creationId xmlns:a16="http://schemas.microsoft.com/office/drawing/2014/main" id="{8F4397B3-0A58-4C35-A19A-E8FBBFF6B212}"/>
              </a:ext>
            </a:extLst>
          </p:cNvPr>
          <p:cNvSpPr/>
          <p:nvPr/>
        </p:nvSpPr>
        <p:spPr>
          <a:xfrm>
            <a:off x="314325" y="2123328"/>
            <a:ext cx="8515350"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b="1" u="sng" dirty="0">
                <a:solidFill>
                  <a:srgbClr val="0070C0"/>
                </a:solidFill>
                <a:latin typeface="Aharoni" panose="02010803020104030203" pitchFamily="2" charset="-79"/>
                <a:cs typeface="Aharoni" panose="02010803020104030203" pitchFamily="2" charset="-79"/>
              </a:rPr>
              <a:t>下のことを言語化しましょう</a:t>
            </a:r>
            <a:endParaRPr kumimoji="1" lang="en-US" altLang="ja-JP" sz="3200" b="1" u="sng"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・いま具体的にどんなことが課題になっていますか？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・それを解決するために今は、何が必要だと思っていますか？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・今日は何を（どんなスキル）持ち帰りたいですか？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p:txBody>
      </p:sp>
      <p:sp>
        <p:nvSpPr>
          <p:cNvPr id="6" name="楕円 5">
            <a:extLst>
              <a:ext uri="{FF2B5EF4-FFF2-40B4-BE49-F238E27FC236}">
                <a16:creationId xmlns:a16="http://schemas.microsoft.com/office/drawing/2014/main" id="{5CC7CAC2-2B25-44E6-AE2A-9CF8FDC9655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6189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1" name="テキスト ボックス 20">
            <a:extLst>
              <a:ext uri="{FF2B5EF4-FFF2-40B4-BE49-F238E27FC236}">
                <a16:creationId xmlns:a16="http://schemas.microsoft.com/office/drawing/2014/main" id="{5FD61BCC-EE83-412B-B23F-A837F3E61ED6}"/>
              </a:ext>
            </a:extLst>
          </p:cNvPr>
          <p:cNvSpPr txBox="1"/>
          <p:nvPr/>
        </p:nvSpPr>
        <p:spPr>
          <a:xfrm>
            <a:off x="130579" y="305402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文字を数字として認識させる</a:t>
            </a:r>
          </a:p>
        </p:txBody>
      </p:sp>
      <p:sp>
        <p:nvSpPr>
          <p:cNvPr id="22" name="正方形/長方形 21">
            <a:extLst>
              <a:ext uri="{FF2B5EF4-FFF2-40B4-BE49-F238E27FC236}">
                <a16:creationId xmlns:a16="http://schemas.microsoft.com/office/drawing/2014/main" id="{D8C4770F-1423-43C9-958C-D8A1EECEDCC4}"/>
              </a:ext>
            </a:extLst>
          </p:cNvPr>
          <p:cNvSpPr/>
          <p:nvPr/>
        </p:nvSpPr>
        <p:spPr>
          <a:xfrm>
            <a:off x="286195" y="3467039"/>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a:t>
            </a:r>
          </a:p>
          <a:p>
            <a:r>
              <a:rPr kumimoji="1" lang="en-US" altLang="ja-JP" sz="1400" dirty="0">
                <a:solidFill>
                  <a:schemeClr val="tx1"/>
                </a:solidFill>
                <a:latin typeface="メイリオ" panose="020B0604030504040204" pitchFamily="50" charset="-128"/>
                <a:ea typeface="メイリオ" panose="020B0604030504040204" pitchFamily="50" charset="-128"/>
              </a:rPr>
              <a:t>print(int(x))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3C35D30-B250-468D-B450-751EF04DA03D}"/>
              </a:ext>
            </a:extLst>
          </p:cNvPr>
          <p:cNvSpPr txBox="1"/>
          <p:nvPr/>
        </p:nvSpPr>
        <p:spPr>
          <a:xfrm>
            <a:off x="111212" y="4877163"/>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区切り文字を付ける</a:t>
            </a:r>
          </a:p>
        </p:txBody>
      </p:sp>
      <p:sp>
        <p:nvSpPr>
          <p:cNvPr id="25" name="正方形/長方形 24">
            <a:extLst>
              <a:ext uri="{FF2B5EF4-FFF2-40B4-BE49-F238E27FC236}">
                <a16:creationId xmlns:a16="http://schemas.microsoft.com/office/drawing/2014/main" id="{06F0A623-48C9-414F-A149-72C32C623B1C}"/>
              </a:ext>
            </a:extLst>
          </p:cNvPr>
          <p:cNvSpPr/>
          <p:nvPr/>
        </p:nvSpPr>
        <p:spPr>
          <a:xfrm>
            <a:off x="286195" y="5272028"/>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print(1,2,3,4,4,5,sep=‘:’)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30" name="直線コネクタ 29">
            <a:extLst>
              <a:ext uri="{FF2B5EF4-FFF2-40B4-BE49-F238E27FC236}">
                <a16:creationId xmlns:a16="http://schemas.microsoft.com/office/drawing/2014/main" id="{29366C22-D7F0-495D-B6C5-56CCFFAF16A3}"/>
              </a:ext>
            </a:extLst>
          </p:cNvPr>
          <p:cNvCxnSpPr/>
          <p:nvPr/>
        </p:nvCxnSpPr>
        <p:spPr>
          <a:xfrm>
            <a:off x="85701" y="284007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7824FC38-3E77-414A-90F0-4B8AB4C69EF7}"/>
              </a:ext>
            </a:extLst>
          </p:cNvPr>
          <p:cNvGrpSpPr/>
          <p:nvPr/>
        </p:nvGrpSpPr>
        <p:grpSpPr>
          <a:xfrm>
            <a:off x="4671703" y="3170580"/>
            <a:ext cx="4280091" cy="878903"/>
            <a:chOff x="4833695" y="1482847"/>
            <a:chExt cx="4311884" cy="878903"/>
          </a:xfrm>
        </p:grpSpPr>
        <p:sp>
          <p:nvSpPr>
            <p:cNvPr id="32" name="四角形: 角を丸くする 27">
              <a:extLst>
                <a:ext uri="{FF2B5EF4-FFF2-40B4-BE49-F238E27FC236}">
                  <a16:creationId xmlns:a16="http://schemas.microsoft.com/office/drawing/2014/main" id="{9DA39C60-2768-174E-B7BB-0E92C6914CB4}"/>
                </a:ext>
              </a:extLst>
            </p:cNvPr>
            <p:cNvSpPr/>
            <p:nvPr/>
          </p:nvSpPr>
          <p:spPr>
            <a:xfrm>
              <a:off x="4833695" y="1776975"/>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１</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の中の文字を数字として表示しろ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3" name="四角形: 角を丸くする 28">
              <a:extLst>
                <a:ext uri="{FF2B5EF4-FFF2-40B4-BE49-F238E27FC236}">
                  <a16:creationId xmlns:a16="http://schemas.microsoft.com/office/drawing/2014/main" id="{2AEF8A21-2CF2-894E-B2D2-93369D068B1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4" name="グループ化 33">
            <a:extLst>
              <a:ext uri="{FF2B5EF4-FFF2-40B4-BE49-F238E27FC236}">
                <a16:creationId xmlns:a16="http://schemas.microsoft.com/office/drawing/2014/main" id="{6DEAA3AF-FADC-A44D-948B-AA567AA56ED7}"/>
              </a:ext>
            </a:extLst>
          </p:cNvPr>
          <p:cNvGrpSpPr/>
          <p:nvPr/>
        </p:nvGrpSpPr>
        <p:grpSpPr>
          <a:xfrm>
            <a:off x="4671702" y="5061829"/>
            <a:ext cx="4280091" cy="795720"/>
            <a:chOff x="4814860" y="1482847"/>
            <a:chExt cx="4311884" cy="795720"/>
          </a:xfrm>
        </p:grpSpPr>
        <p:sp>
          <p:nvSpPr>
            <p:cNvPr id="35" name="四角形: 角を丸くする 27">
              <a:extLst>
                <a:ext uri="{FF2B5EF4-FFF2-40B4-BE49-F238E27FC236}">
                  <a16:creationId xmlns:a16="http://schemas.microsoft.com/office/drawing/2014/main" id="{924DBE20-84B5-524F-9BAA-85B9EB645A34}"/>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1,2,3,4,4,5,</a:t>
              </a:r>
              <a:r>
                <a:rPr kumimoji="1" lang="ja-JP" altLang="en-US" sz="1200">
                  <a:solidFill>
                    <a:schemeClr val="tx1"/>
                  </a:solidFill>
                  <a:latin typeface="メイリオ" panose="020B0604030504040204" pitchFamily="50" charset="-128"/>
                  <a:ea typeface="メイリオ" panose="020B0604030504040204" pitchFamily="50" charset="-128"/>
                </a:rPr>
                <a:t>を‘：’で区切って表示しろ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6" name="四角形: 角を丸くする 28">
              <a:extLst>
                <a:ext uri="{FF2B5EF4-FFF2-40B4-BE49-F238E27FC236}">
                  <a16:creationId xmlns:a16="http://schemas.microsoft.com/office/drawing/2014/main" id="{9B056BAF-8578-8A46-9355-EB777D997FE8}"/>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7" name="直線コネクタ 36">
            <a:extLst>
              <a:ext uri="{FF2B5EF4-FFF2-40B4-BE49-F238E27FC236}">
                <a16:creationId xmlns:a16="http://schemas.microsoft.com/office/drawing/2014/main" id="{ECA901F0-A9F2-5F4A-B3EB-E07D67E8999A}"/>
              </a:ext>
            </a:extLst>
          </p:cNvPr>
          <p:cNvCxnSpPr/>
          <p:nvPr/>
        </p:nvCxnSpPr>
        <p:spPr>
          <a:xfrm>
            <a:off x="85701" y="477735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A8884CC3-E182-4F07-A6C2-56AE53395766}"/>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39" name="テキスト ボックス 38">
            <a:extLst>
              <a:ext uri="{FF2B5EF4-FFF2-40B4-BE49-F238E27FC236}">
                <a16:creationId xmlns:a16="http://schemas.microsoft.com/office/drawing/2014/main" id="{4FFD4AA6-FA92-41F4-B361-ADA1A3A0789D}"/>
              </a:ext>
            </a:extLst>
          </p:cNvPr>
          <p:cNvSpPr txBox="1"/>
          <p:nvPr/>
        </p:nvSpPr>
        <p:spPr>
          <a:xfrm>
            <a:off x="130579" y="1194635"/>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文字を置き替える</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p:txBody>
      </p:sp>
      <p:sp>
        <p:nvSpPr>
          <p:cNvPr id="40" name="正方形/長方形 39">
            <a:extLst>
              <a:ext uri="{FF2B5EF4-FFF2-40B4-BE49-F238E27FC236}">
                <a16:creationId xmlns:a16="http://schemas.microsoft.com/office/drawing/2014/main" id="{60EEC0B4-7A08-4888-92F9-CFE6D606BA5F}"/>
              </a:ext>
            </a:extLst>
          </p:cNvPr>
          <p:cNvSpPr/>
          <p:nvPr/>
        </p:nvSpPr>
        <p:spPr>
          <a:xfrm>
            <a:off x="286195" y="154798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‘.replace(‘</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41" name="グループ化 40">
            <a:extLst>
              <a:ext uri="{FF2B5EF4-FFF2-40B4-BE49-F238E27FC236}">
                <a16:creationId xmlns:a16="http://schemas.microsoft.com/office/drawing/2014/main" id="{01F7F66F-B40C-40A9-BDB8-8281DA33F101}"/>
              </a:ext>
            </a:extLst>
          </p:cNvPr>
          <p:cNvGrpSpPr/>
          <p:nvPr/>
        </p:nvGrpSpPr>
        <p:grpSpPr>
          <a:xfrm>
            <a:off x="4663313" y="1401744"/>
            <a:ext cx="4280091" cy="1037111"/>
            <a:chOff x="4814860" y="1241457"/>
            <a:chExt cx="4311884" cy="1037111"/>
          </a:xfrm>
        </p:grpSpPr>
        <p:sp>
          <p:nvSpPr>
            <p:cNvPr id="43" name="四角形: 角を丸くする 27">
              <a:extLst>
                <a:ext uri="{FF2B5EF4-FFF2-40B4-BE49-F238E27FC236}">
                  <a16:creationId xmlns:a16="http://schemas.microsoft.com/office/drawing/2014/main" id="{6218C04D-ADDE-4EC1-A8D9-911E006D3C1E}"/>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“ストアカ”の文字の中に“ス”があれば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に変換して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4" name="四角形: 角を丸くする 28">
              <a:extLst>
                <a:ext uri="{FF2B5EF4-FFF2-40B4-BE49-F238E27FC236}">
                  <a16:creationId xmlns:a16="http://schemas.microsoft.com/office/drawing/2014/main" id="{C1429A44-2007-472D-A1B6-DE4C558C8C2C}"/>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25580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30" name="テキスト ボックス 29">
            <a:extLst>
              <a:ext uri="{FF2B5EF4-FFF2-40B4-BE49-F238E27FC236}">
                <a16:creationId xmlns:a16="http://schemas.microsoft.com/office/drawing/2014/main" id="{B23592A0-B5CF-4D66-9DB7-DED9EF659C2E}"/>
              </a:ext>
            </a:extLst>
          </p:cNvPr>
          <p:cNvSpPr txBox="1"/>
          <p:nvPr/>
        </p:nvSpPr>
        <p:spPr>
          <a:xfrm>
            <a:off x="217392" y="13152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文字か数字を判定</a:t>
            </a:r>
          </a:p>
        </p:txBody>
      </p:sp>
      <p:sp>
        <p:nvSpPr>
          <p:cNvPr id="31" name="正方形/長方形 30">
            <a:extLst>
              <a:ext uri="{FF2B5EF4-FFF2-40B4-BE49-F238E27FC236}">
                <a16:creationId xmlns:a16="http://schemas.microsoft.com/office/drawing/2014/main" id="{D9E505F3-47C5-4EF7-A7DA-03041DAAE94E}"/>
              </a:ext>
            </a:extLst>
          </p:cNvPr>
          <p:cNvSpPr/>
          <p:nvPr/>
        </p:nvSpPr>
        <p:spPr>
          <a:xfrm>
            <a:off x="199063" y="171167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x.isdigit</a:t>
            </a:r>
            <a:r>
              <a:rPr kumimoji="1" lang="en-US" altLang="ja-JP" sz="1400" dirty="0">
                <a:solidFill>
                  <a:schemeClr val="tx1"/>
                </a:solidFill>
                <a:latin typeface="メイリオ" panose="020B0604030504040204" pitchFamily="50" charset="-128"/>
                <a:ea typeface="メイリオ" panose="020B0604030504040204" pitchFamily="50" charset="-128"/>
              </a:rPr>
              <a:t>())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DBAC443F-17B8-D54C-9065-D658D13C73EB}"/>
              </a:ext>
            </a:extLst>
          </p:cNvPr>
          <p:cNvGrpSpPr/>
          <p:nvPr/>
        </p:nvGrpSpPr>
        <p:grpSpPr>
          <a:xfrm>
            <a:off x="4679745" y="1339478"/>
            <a:ext cx="4280091" cy="1176660"/>
            <a:chOff x="4814860" y="1482847"/>
            <a:chExt cx="4311884" cy="826011"/>
          </a:xfrm>
        </p:grpSpPr>
        <p:sp>
          <p:nvSpPr>
            <p:cNvPr id="16" name="四角形: 角を丸くする 27">
              <a:extLst>
                <a:ext uri="{FF2B5EF4-FFF2-40B4-BE49-F238E27FC236}">
                  <a16:creationId xmlns:a16="http://schemas.microsoft.com/office/drawing/2014/main" id="{ADEE58A9-D16A-C44D-AABD-568D6052ED63}"/>
                </a:ext>
              </a:extLst>
            </p:cNvPr>
            <p:cNvSpPr/>
            <p:nvPr/>
          </p:nvSpPr>
          <p:spPr>
            <a:xfrm>
              <a:off x="4814860" y="1724083"/>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の中に入力された文字を入れなさい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に入っている値が数字なら</a:t>
              </a:r>
              <a:r>
                <a:rPr kumimoji="1" lang="en-US" altLang="ja-JP" sz="1200" dirty="0">
                  <a:solidFill>
                    <a:schemeClr val="tx1"/>
                  </a:solidFill>
                  <a:latin typeface="メイリオ" panose="020B0604030504040204" pitchFamily="50" charset="-128"/>
                  <a:ea typeface="メイリオ" panose="020B0604030504040204" pitchFamily="50" charset="-128"/>
                </a:rPr>
                <a:t>True</a:t>
              </a:r>
            </a:p>
            <a:p>
              <a:r>
                <a:rPr kumimoji="1" lang="ja-JP" altLang="en-US" sz="1200" dirty="0">
                  <a:solidFill>
                    <a:schemeClr val="tx1"/>
                  </a:solidFill>
                  <a:latin typeface="メイリオ" panose="020B0604030504040204" pitchFamily="50" charset="-128"/>
                  <a:ea typeface="メイリオ" panose="020B0604030504040204" pitchFamily="50" charset="-128"/>
                </a:rPr>
                <a:t>文字なら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四角形: 角を丸くする 28">
              <a:extLst>
                <a:ext uri="{FF2B5EF4-FFF2-40B4-BE49-F238E27FC236}">
                  <a16:creationId xmlns:a16="http://schemas.microsoft.com/office/drawing/2014/main" id="{94FD6C5A-6CF2-3948-8ED0-8C76EB3E92B0}"/>
                </a:ext>
              </a:extLst>
            </p:cNvPr>
            <p:cNvSpPr/>
            <p:nvPr/>
          </p:nvSpPr>
          <p:spPr>
            <a:xfrm>
              <a:off x="6158074" y="1482847"/>
              <a:ext cx="1524000" cy="3034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8" name="直線コネクタ 17">
            <a:extLst>
              <a:ext uri="{FF2B5EF4-FFF2-40B4-BE49-F238E27FC236}">
                <a16:creationId xmlns:a16="http://schemas.microsoft.com/office/drawing/2014/main" id="{C9A5092E-347E-C94F-A83B-83B057834C70}"/>
              </a:ext>
            </a:extLst>
          </p:cNvPr>
          <p:cNvCxnSpPr/>
          <p:nvPr/>
        </p:nvCxnSpPr>
        <p:spPr>
          <a:xfrm>
            <a:off x="111212" y="297271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D0E79D87-A6BE-4C3D-8E37-888DDFD5714B}"/>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20" name="テキスト ボックス 19">
            <a:extLst>
              <a:ext uri="{FF2B5EF4-FFF2-40B4-BE49-F238E27FC236}">
                <a16:creationId xmlns:a16="http://schemas.microsoft.com/office/drawing/2014/main" id="{0C6F694C-4962-412C-8FED-BC2A025850E8}"/>
              </a:ext>
            </a:extLst>
          </p:cNvPr>
          <p:cNvSpPr txBox="1"/>
          <p:nvPr/>
        </p:nvSpPr>
        <p:spPr>
          <a:xfrm>
            <a:off x="171339" y="3399347"/>
            <a:ext cx="567122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配列の中のどの文字が何個入っているか数えなさい</a:t>
            </a:r>
          </a:p>
        </p:txBody>
      </p:sp>
      <p:sp>
        <p:nvSpPr>
          <p:cNvPr id="21" name="正方形/長方形 20">
            <a:extLst>
              <a:ext uri="{FF2B5EF4-FFF2-40B4-BE49-F238E27FC236}">
                <a16:creationId xmlns:a16="http://schemas.microsoft.com/office/drawing/2014/main" id="{F2E2C095-16ED-4BC8-9103-962A876E666A}"/>
              </a:ext>
            </a:extLst>
          </p:cNvPr>
          <p:cNvSpPr/>
          <p:nvPr/>
        </p:nvSpPr>
        <p:spPr>
          <a:xfrm>
            <a:off x="258876" y="3886984"/>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collections import Counter</a:t>
            </a: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フ</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ィ</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セ</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ト</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print(Counter(x))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2" name="グループ化 21">
            <a:extLst>
              <a:ext uri="{FF2B5EF4-FFF2-40B4-BE49-F238E27FC236}">
                <a16:creationId xmlns:a16="http://schemas.microsoft.com/office/drawing/2014/main" id="{04F8C529-CDF6-4A6B-834C-5D282F566FAD}"/>
              </a:ext>
            </a:extLst>
          </p:cNvPr>
          <p:cNvGrpSpPr/>
          <p:nvPr/>
        </p:nvGrpSpPr>
        <p:grpSpPr>
          <a:xfrm>
            <a:off x="4644385" y="3429000"/>
            <a:ext cx="4280091" cy="1573110"/>
            <a:chOff x="4814860" y="1423482"/>
            <a:chExt cx="4311884" cy="1185038"/>
          </a:xfrm>
        </p:grpSpPr>
        <p:sp>
          <p:nvSpPr>
            <p:cNvPr id="23" name="四角形: 角を丸くする 22">
              <a:extLst>
                <a:ext uri="{FF2B5EF4-FFF2-40B4-BE49-F238E27FC236}">
                  <a16:creationId xmlns:a16="http://schemas.microsoft.com/office/drawing/2014/main" id="{02886149-EC26-4327-9006-6053AF1E18A4}"/>
                </a:ext>
              </a:extLst>
            </p:cNvPr>
            <p:cNvSpPr/>
            <p:nvPr/>
          </p:nvSpPr>
          <p:spPr>
            <a:xfrm>
              <a:off x="4814860" y="1727817"/>
              <a:ext cx="4311884" cy="88070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セ</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ト</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に入っている各文字が何文字入っているかを表示しろ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1207CD22-9EBD-4B83-AE08-33C9BE0A1E7C}"/>
                </a:ext>
              </a:extLst>
            </p:cNvPr>
            <p:cNvSpPr/>
            <p:nvPr/>
          </p:nvSpPr>
          <p:spPr>
            <a:xfrm>
              <a:off x="6158073" y="1423482"/>
              <a:ext cx="1524000" cy="323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5" name="吹き出し: 角を丸めた四角形 24">
            <a:extLst>
              <a:ext uri="{FF2B5EF4-FFF2-40B4-BE49-F238E27FC236}">
                <a16:creationId xmlns:a16="http://schemas.microsoft.com/office/drawing/2014/main" id="{115998C2-47C9-4D11-A79D-D447486DC724}"/>
              </a:ext>
            </a:extLst>
          </p:cNvPr>
          <p:cNvSpPr/>
          <p:nvPr/>
        </p:nvSpPr>
        <p:spPr>
          <a:xfrm>
            <a:off x="359123" y="5334883"/>
            <a:ext cx="3021640" cy="865304"/>
          </a:xfrm>
          <a:prstGeom prst="wedgeRoundRectCallout">
            <a:avLst>
              <a:gd name="adj1" fmla="val 68555"/>
              <a:gd name="adj2" fmla="val -3923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文字列操作は、いろんな場面で出てくるから覚えていくと便利やよ</a:t>
            </a:r>
            <a:endParaRPr kumimoji="1" lang="en-US" altLang="ja-JP" sz="1050" dirty="0">
              <a:solidFill>
                <a:schemeClr val="tx1"/>
              </a:solidFill>
              <a:latin typeface="メイリオ" panose="020B0604030504040204" pitchFamily="50" charset="-128"/>
              <a:ea typeface="メイリオ" panose="020B0604030504040204" pitchFamily="50" charset="-128"/>
            </a:endParaRPr>
          </a:p>
        </p:txBody>
      </p:sp>
      <p:pic>
        <p:nvPicPr>
          <p:cNvPr id="4" name="図 3" descr="テーブル, 異なる, 多い, 束 が含まれている画像&#10;&#10;自動的に生成された説明">
            <a:extLst>
              <a:ext uri="{FF2B5EF4-FFF2-40B4-BE49-F238E27FC236}">
                <a16:creationId xmlns:a16="http://schemas.microsoft.com/office/drawing/2014/main" id="{18E686B1-B8DA-4E8A-AA4C-2D5AF933522F}"/>
              </a:ext>
            </a:extLst>
          </p:cNvPr>
          <p:cNvPicPr>
            <a:picLocks noChangeAspect="1"/>
          </p:cNvPicPr>
          <p:nvPr/>
        </p:nvPicPr>
        <p:blipFill rotWithShape="1">
          <a:blip r:embed="rId3">
            <a:extLst>
              <a:ext uri="{28A0092B-C50C-407E-A947-70E740481C1C}">
                <a14:useLocalDpi xmlns:a14="http://schemas.microsoft.com/office/drawing/2010/main" val="0"/>
              </a:ext>
            </a:extLst>
          </a:blip>
          <a:srcRect l="70859" t="70491" r="18776"/>
          <a:stretch/>
        </p:blipFill>
        <p:spPr>
          <a:xfrm>
            <a:off x="3901946" y="4458530"/>
            <a:ext cx="1186446" cy="2389087"/>
          </a:xfrm>
          <a:prstGeom prst="rect">
            <a:avLst/>
          </a:prstGeom>
        </p:spPr>
      </p:pic>
    </p:spTree>
    <p:extLst>
      <p:ext uri="{BB962C8B-B14F-4D97-AF65-F5344CB8AC3E}">
        <p14:creationId xmlns:p14="http://schemas.microsoft.com/office/powerpoint/2010/main" val="525690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線コネクタ 18">
            <a:extLst>
              <a:ext uri="{FF2B5EF4-FFF2-40B4-BE49-F238E27FC236}">
                <a16:creationId xmlns:a16="http://schemas.microsoft.com/office/drawing/2014/main" id="{197E808B-87E1-9447-AA7A-AF4FD6A1EDF3}"/>
              </a:ext>
            </a:extLst>
          </p:cNvPr>
          <p:cNvCxnSpPr/>
          <p:nvPr/>
        </p:nvCxnSpPr>
        <p:spPr>
          <a:xfrm>
            <a:off x="168201" y="416454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6144" y="221233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条件分岐</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61568" y="2614154"/>
            <a:ext cx="4210431" cy="13332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3" name="表 3">
            <a:extLst>
              <a:ext uri="{FF2B5EF4-FFF2-40B4-BE49-F238E27FC236}">
                <a16:creationId xmlns:a16="http://schemas.microsoft.com/office/drawing/2014/main" id="{C34C2039-CADA-48BA-A8A6-B85F06580F9E}"/>
              </a:ext>
            </a:extLst>
          </p:cNvPr>
          <p:cNvGraphicFramePr>
            <a:graphicFrameLocks noGrp="1"/>
          </p:cNvGraphicFramePr>
          <p:nvPr>
            <p:extLst>
              <p:ext uri="{D42A27DB-BD31-4B8C-83A1-F6EECF244321}">
                <p14:modId xmlns:p14="http://schemas.microsoft.com/office/powerpoint/2010/main" val="1117184057"/>
              </p:ext>
            </p:extLst>
          </p:nvPr>
        </p:nvGraphicFramePr>
        <p:xfrm>
          <a:off x="4697178" y="135358"/>
          <a:ext cx="4210430" cy="2133600"/>
        </p:xfrm>
        <a:graphic>
          <a:graphicData uri="http://schemas.openxmlformats.org/drawingml/2006/table">
            <a:tbl>
              <a:tblPr firstRow="1" bandRow="1">
                <a:tableStyleId>{5C22544A-7EE6-4342-B048-85BDC9FD1C3A}</a:tableStyleId>
              </a:tblPr>
              <a:tblGrid>
                <a:gridCol w="729356">
                  <a:extLst>
                    <a:ext uri="{9D8B030D-6E8A-4147-A177-3AD203B41FA5}">
                      <a16:colId xmlns:a16="http://schemas.microsoft.com/office/drawing/2014/main" val="1899288962"/>
                    </a:ext>
                  </a:extLst>
                </a:gridCol>
                <a:gridCol w="2547257">
                  <a:extLst>
                    <a:ext uri="{9D8B030D-6E8A-4147-A177-3AD203B41FA5}">
                      <a16:colId xmlns:a16="http://schemas.microsoft.com/office/drawing/2014/main" val="3392265261"/>
                    </a:ext>
                  </a:extLst>
                </a:gridCol>
                <a:gridCol w="933817">
                  <a:extLst>
                    <a:ext uri="{9D8B030D-6E8A-4147-A177-3AD203B41FA5}">
                      <a16:colId xmlns:a16="http://schemas.microsoft.com/office/drawing/2014/main" val="2265918455"/>
                    </a:ext>
                  </a:extLst>
                </a:gridCol>
              </a:tblGrid>
              <a:tr h="244642">
                <a:tc>
                  <a:txBody>
                    <a:bodyPr/>
                    <a:lstStyle/>
                    <a:p>
                      <a:r>
                        <a:rPr kumimoji="1" lang="ja-JP" altLang="en-US" sz="14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左辺の方が右辺より小さい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左辺は右辺以下</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49635">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左辺の方が右辺より大きい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左辺は右辺以上</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左辺と右辺は等しくない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bl>
          </a:graphicData>
        </a:graphic>
      </p:graphicFrame>
      <p:sp>
        <p:nvSpPr>
          <p:cNvPr id="15" name="正方形/長方形 14">
            <a:extLst>
              <a:ext uri="{FF2B5EF4-FFF2-40B4-BE49-F238E27FC236}">
                <a16:creationId xmlns:a16="http://schemas.microsoft.com/office/drawing/2014/main" id="{6DB35A7E-82D8-440E-A732-3FC48C3EE875}"/>
              </a:ext>
            </a:extLst>
          </p:cNvPr>
          <p:cNvSpPr/>
          <p:nvPr/>
        </p:nvSpPr>
        <p:spPr>
          <a:xfrm>
            <a:off x="361569" y="4321535"/>
            <a:ext cx="4210431" cy="201445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 or x == 5:</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elif</a:t>
            </a:r>
            <a:r>
              <a:rPr kumimoji="1" lang="ja-JP" altLang="en-US" sz="1400" dirty="0">
                <a:solidFill>
                  <a:schemeClr val="tx1"/>
                </a:solidFill>
                <a:latin typeface="メイリオ" panose="020B0604030504040204" pitchFamily="50" charset="-128"/>
                <a:ea typeface="メイリオ" panose="020B0604030504040204" pitchFamily="50" charset="-128"/>
              </a:rPr>
              <a:t>　</a:t>
            </a:r>
            <a:r>
              <a:rPr kumimoji="1" lang="en-US" altLang="ja-JP" sz="1400" dirty="0">
                <a:solidFill>
                  <a:schemeClr val="tx1"/>
                </a:solidFill>
                <a:latin typeface="メイリオ" panose="020B0604030504040204" pitchFamily="50" charset="-128"/>
                <a:ea typeface="メイリオ" panose="020B0604030504040204" pitchFamily="50" charset="-128"/>
              </a:rPr>
              <a:t> x == 3 :</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どちらともいえない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53920602-5D53-3142-9473-6730F2BE7745}"/>
              </a:ext>
            </a:extLst>
          </p:cNvPr>
          <p:cNvGrpSpPr/>
          <p:nvPr/>
        </p:nvGrpSpPr>
        <p:grpSpPr>
          <a:xfrm>
            <a:off x="4697178" y="2297852"/>
            <a:ext cx="4280091" cy="1037111"/>
            <a:chOff x="4814860" y="1241457"/>
            <a:chExt cx="4311884" cy="1037111"/>
          </a:xfrm>
        </p:grpSpPr>
        <p:sp>
          <p:nvSpPr>
            <p:cNvPr id="12" name="四角形: 角を丸くする 27">
              <a:extLst>
                <a:ext uri="{FF2B5EF4-FFF2-40B4-BE49-F238E27FC236}">
                  <a16:creationId xmlns:a16="http://schemas.microsoft.com/office/drawing/2014/main" id="{1A28A37E-4414-1743-823D-CB75ED2A3E5D}"/>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と等しいなら、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はずれ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28">
              <a:extLst>
                <a:ext uri="{FF2B5EF4-FFF2-40B4-BE49-F238E27FC236}">
                  <a16:creationId xmlns:a16="http://schemas.microsoft.com/office/drawing/2014/main" id="{3B33B356-40EF-9E4B-99AC-7C0441455343}"/>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4" name="グループ化 13">
            <a:extLst>
              <a:ext uri="{FF2B5EF4-FFF2-40B4-BE49-F238E27FC236}">
                <a16:creationId xmlns:a16="http://schemas.microsoft.com/office/drawing/2014/main" id="{4DF52C72-88D4-AD4F-9E65-19C32A491429}"/>
              </a:ext>
            </a:extLst>
          </p:cNvPr>
          <p:cNvGrpSpPr/>
          <p:nvPr/>
        </p:nvGrpSpPr>
        <p:grpSpPr>
          <a:xfrm>
            <a:off x="4709959" y="4075329"/>
            <a:ext cx="4280091" cy="1633328"/>
            <a:chOff x="4814860" y="1430053"/>
            <a:chExt cx="4311884" cy="1123660"/>
          </a:xfrm>
        </p:grpSpPr>
        <p:sp>
          <p:nvSpPr>
            <p:cNvPr id="17" name="四角形: 角を丸くする 27">
              <a:extLst>
                <a:ext uri="{FF2B5EF4-FFF2-40B4-BE49-F238E27FC236}">
                  <a16:creationId xmlns:a16="http://schemas.microsoft.com/office/drawing/2014/main" id="{CBE05F59-3496-F34A-B29D-A317645949EE}"/>
                </a:ext>
              </a:extLst>
            </p:cNvPr>
            <p:cNvSpPr/>
            <p:nvPr/>
          </p:nvSpPr>
          <p:spPr>
            <a:xfrm>
              <a:off x="4814860" y="1598078"/>
              <a:ext cx="4311884" cy="95563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か５なら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なら‘どちらともいえない’を表示しろ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そうでなければ、‘はずれ’を表示しろ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92A895CB-9F6D-7E43-9C2A-4D39C11836AC}"/>
                </a:ext>
              </a:extLst>
            </p:cNvPr>
            <p:cNvSpPr/>
            <p:nvPr/>
          </p:nvSpPr>
          <p:spPr>
            <a:xfrm>
              <a:off x="6084947" y="1430053"/>
              <a:ext cx="1524000" cy="2285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楕円 19">
            <a:extLst>
              <a:ext uri="{FF2B5EF4-FFF2-40B4-BE49-F238E27FC236}">
                <a16:creationId xmlns:a16="http://schemas.microsoft.com/office/drawing/2014/main" id="{DE69007A-18B7-4BB6-81D4-A54CD4AEDF68}"/>
              </a:ext>
            </a:extLst>
          </p:cNvPr>
          <p:cNvSpPr/>
          <p:nvPr/>
        </p:nvSpPr>
        <p:spPr>
          <a:xfrm>
            <a:off x="7019064" y="213967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pic>
        <p:nvPicPr>
          <p:cNvPr id="4" name="図 3" descr="テーブル, 異なる, 多い, 束 が含まれている画像&#10;&#10;自動的に生成された説明">
            <a:extLst>
              <a:ext uri="{FF2B5EF4-FFF2-40B4-BE49-F238E27FC236}">
                <a16:creationId xmlns:a16="http://schemas.microsoft.com/office/drawing/2014/main" id="{9AB9050C-E973-42A4-B75E-992D572F240C}"/>
              </a:ext>
            </a:extLst>
          </p:cNvPr>
          <p:cNvPicPr>
            <a:picLocks noChangeAspect="1"/>
          </p:cNvPicPr>
          <p:nvPr/>
        </p:nvPicPr>
        <p:blipFill rotWithShape="1">
          <a:blip r:embed="rId2">
            <a:extLst>
              <a:ext uri="{28A0092B-C50C-407E-A947-70E740481C1C}">
                <a14:useLocalDpi xmlns:a14="http://schemas.microsoft.com/office/drawing/2010/main" val="0"/>
              </a:ext>
            </a:extLst>
          </a:blip>
          <a:srcRect l="53192" t="71231" r="29375"/>
          <a:stretch/>
        </p:blipFill>
        <p:spPr>
          <a:xfrm>
            <a:off x="2808633" y="574783"/>
            <a:ext cx="1908283" cy="2227305"/>
          </a:xfrm>
          <a:prstGeom prst="rect">
            <a:avLst/>
          </a:prstGeom>
        </p:spPr>
      </p:pic>
    </p:spTree>
    <p:extLst>
      <p:ext uri="{BB962C8B-B14F-4D97-AF65-F5344CB8AC3E}">
        <p14:creationId xmlns:p14="http://schemas.microsoft.com/office/powerpoint/2010/main" val="185278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a:extLst>
              <a:ext uri="{FF2B5EF4-FFF2-40B4-BE49-F238E27FC236}">
                <a16:creationId xmlns:a16="http://schemas.microsoft.com/office/drawing/2014/main" id="{36AADDFB-D30D-2045-AE32-E3A26A4FABCA}"/>
              </a:ext>
            </a:extLst>
          </p:cNvPr>
          <p:cNvCxnSpPr/>
          <p:nvPr/>
        </p:nvCxnSpPr>
        <p:spPr>
          <a:xfrm>
            <a:off x="161075" y="278486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1CE49F1-93CE-3A45-B4FE-5C42DB455E1F}"/>
              </a:ext>
            </a:extLst>
          </p:cNvPr>
          <p:cNvCxnSpPr/>
          <p:nvPr/>
        </p:nvCxnSpPr>
        <p:spPr>
          <a:xfrm>
            <a:off x="161075" y="465720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99123" y="1590406"/>
            <a:ext cx="4271913" cy="91394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1819" y="1203179"/>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回数を指定して繰り返し</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99123" y="3280631"/>
            <a:ext cx="4271913" cy="92418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8A76160B-744F-4458-A849-B6B03EBA86FD}"/>
              </a:ext>
            </a:extLst>
          </p:cNvPr>
          <p:cNvSpPr/>
          <p:nvPr/>
        </p:nvSpPr>
        <p:spPr>
          <a:xfrm>
            <a:off x="394166" y="5246752"/>
            <a:ext cx="4276870" cy="102287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x[1:3]:</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A0FF406-AEFC-43CA-BB7A-0A63A98C1D3D}"/>
              </a:ext>
            </a:extLst>
          </p:cNvPr>
          <p:cNvSpPr txBox="1"/>
          <p:nvPr/>
        </p:nvSpPr>
        <p:spPr>
          <a:xfrm>
            <a:off x="161075" y="287924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配列を使って繰り返し</a:t>
            </a:r>
          </a:p>
        </p:txBody>
      </p:sp>
      <p:sp>
        <p:nvSpPr>
          <p:cNvPr id="18" name="テキスト ボックス 17">
            <a:extLst>
              <a:ext uri="{FF2B5EF4-FFF2-40B4-BE49-F238E27FC236}">
                <a16:creationId xmlns:a16="http://schemas.microsoft.com/office/drawing/2014/main" id="{1958FCC9-8524-49C6-A965-049B464B8BF2}"/>
              </a:ext>
            </a:extLst>
          </p:cNvPr>
          <p:cNvSpPr txBox="1"/>
          <p:nvPr/>
        </p:nvSpPr>
        <p:spPr>
          <a:xfrm>
            <a:off x="161075" y="481728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配列の一部を使って繰り返し</a:t>
            </a:r>
          </a:p>
        </p:txBody>
      </p:sp>
      <p:grpSp>
        <p:nvGrpSpPr>
          <p:cNvPr id="16" name="グループ化 15">
            <a:extLst>
              <a:ext uri="{FF2B5EF4-FFF2-40B4-BE49-F238E27FC236}">
                <a16:creationId xmlns:a16="http://schemas.microsoft.com/office/drawing/2014/main" id="{6F3C146B-2086-5D4B-B068-DFB78BB4830C}"/>
              </a:ext>
            </a:extLst>
          </p:cNvPr>
          <p:cNvGrpSpPr/>
          <p:nvPr/>
        </p:nvGrpSpPr>
        <p:grpSpPr>
          <a:xfrm>
            <a:off x="4863909" y="1362385"/>
            <a:ext cx="4098272" cy="1087526"/>
            <a:chOff x="4814860" y="1642726"/>
            <a:chExt cx="4311884" cy="424437"/>
          </a:xfrm>
        </p:grpSpPr>
        <p:sp>
          <p:nvSpPr>
            <p:cNvPr id="19" name="四角形: 角を丸くする 27">
              <a:extLst>
                <a:ext uri="{FF2B5EF4-FFF2-40B4-BE49-F238E27FC236}">
                  <a16:creationId xmlns:a16="http://schemas.microsoft.com/office/drawing/2014/main" id="{B486CF49-5CD0-F845-BE91-146E37EE04C3}"/>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2EEFF9CE-BBF4-7C4D-86BB-26278BD7D395}"/>
                </a:ext>
              </a:extLst>
            </p:cNvPr>
            <p:cNvSpPr/>
            <p:nvPr/>
          </p:nvSpPr>
          <p:spPr>
            <a:xfrm>
              <a:off x="6139202" y="1642726"/>
              <a:ext cx="1524000" cy="14277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2" name="グループ化 21">
            <a:extLst>
              <a:ext uri="{FF2B5EF4-FFF2-40B4-BE49-F238E27FC236}">
                <a16:creationId xmlns:a16="http://schemas.microsoft.com/office/drawing/2014/main" id="{4E086BC9-7AF3-6146-B83C-9B6C6E932B35}"/>
              </a:ext>
            </a:extLst>
          </p:cNvPr>
          <p:cNvGrpSpPr/>
          <p:nvPr/>
        </p:nvGrpSpPr>
        <p:grpSpPr>
          <a:xfrm>
            <a:off x="4816735" y="3046494"/>
            <a:ext cx="4251358" cy="1211524"/>
            <a:chOff x="4814860" y="1654937"/>
            <a:chExt cx="4430595" cy="396555"/>
          </a:xfrm>
        </p:grpSpPr>
        <p:sp>
          <p:nvSpPr>
            <p:cNvPr id="23" name="四角形: 角を丸くする 27">
              <a:extLst>
                <a:ext uri="{FF2B5EF4-FFF2-40B4-BE49-F238E27FC236}">
                  <a16:creationId xmlns:a16="http://schemas.microsoft.com/office/drawing/2014/main" id="{7110DBC4-6CA1-C345-B9D8-C446A70109AA}"/>
                </a:ext>
              </a:extLst>
            </p:cNvPr>
            <p:cNvSpPr/>
            <p:nvPr/>
          </p:nvSpPr>
          <p:spPr>
            <a:xfrm>
              <a:off x="4814860" y="1727817"/>
              <a:ext cx="4430595" cy="3236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8">
              <a:extLst>
                <a:ext uri="{FF2B5EF4-FFF2-40B4-BE49-F238E27FC236}">
                  <a16:creationId xmlns:a16="http://schemas.microsoft.com/office/drawing/2014/main" id="{0717D4CF-7576-134D-B7AE-952685EC4B1A}"/>
                </a:ext>
              </a:extLst>
            </p:cNvPr>
            <p:cNvSpPr/>
            <p:nvPr/>
          </p:nvSpPr>
          <p:spPr>
            <a:xfrm>
              <a:off x="6139202" y="1654937"/>
              <a:ext cx="1524000" cy="111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5" name="グループ化 24">
            <a:extLst>
              <a:ext uri="{FF2B5EF4-FFF2-40B4-BE49-F238E27FC236}">
                <a16:creationId xmlns:a16="http://schemas.microsoft.com/office/drawing/2014/main" id="{86B14516-D7A8-434C-B54E-24BE0DF8AB53}"/>
              </a:ext>
            </a:extLst>
          </p:cNvPr>
          <p:cNvGrpSpPr/>
          <p:nvPr/>
        </p:nvGrpSpPr>
        <p:grpSpPr>
          <a:xfrm>
            <a:off x="4816735" y="4925980"/>
            <a:ext cx="4251358" cy="1364987"/>
            <a:chOff x="4814860" y="1562589"/>
            <a:chExt cx="4479561" cy="833356"/>
          </a:xfrm>
        </p:grpSpPr>
        <p:sp>
          <p:nvSpPr>
            <p:cNvPr id="26" name="四角形: 角を丸くする 27">
              <a:extLst>
                <a:ext uri="{FF2B5EF4-FFF2-40B4-BE49-F238E27FC236}">
                  <a16:creationId xmlns:a16="http://schemas.microsoft.com/office/drawing/2014/main" id="{F1BE4605-0991-D34E-B977-4F874939C6D9}"/>
                </a:ext>
              </a:extLst>
            </p:cNvPr>
            <p:cNvSpPr/>
            <p:nvPr/>
          </p:nvSpPr>
          <p:spPr>
            <a:xfrm>
              <a:off x="4814860" y="1727817"/>
              <a:ext cx="4479561" cy="66812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の配列の値の</a:t>
              </a:r>
              <a:r>
                <a:rPr kumimoji="1" lang="en-US" altLang="ja-JP" sz="1200" dirty="0">
                  <a:solidFill>
                    <a:schemeClr val="tx1"/>
                  </a:solidFill>
                  <a:latin typeface="メイリオ" panose="020B0604030504040204" pitchFamily="50" charset="-128"/>
                  <a:ea typeface="メイリオ" panose="020B0604030504040204" pitchFamily="50" charset="-128"/>
                </a:rPr>
                <a:t>index</a:t>
              </a:r>
              <a:r>
                <a:rPr kumimoji="1" lang="ja-JP" altLang="en-US" sz="1200" dirty="0">
                  <a:solidFill>
                    <a:schemeClr val="tx1"/>
                  </a:solidFill>
                  <a:latin typeface="メイリオ" panose="020B0604030504040204" pitchFamily="50" charset="-128"/>
                  <a:ea typeface="メイリオ" panose="020B0604030504040204" pitchFamily="50" charset="-128"/>
                </a:rPr>
                <a:t>番号</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から２までのものに入れなさい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8">
              <a:extLst>
                <a:ext uri="{FF2B5EF4-FFF2-40B4-BE49-F238E27FC236}">
                  <a16:creationId xmlns:a16="http://schemas.microsoft.com/office/drawing/2014/main" id="{6188C869-686C-2943-BF11-76C17EDE0BDF}"/>
                </a:ext>
              </a:extLst>
            </p:cNvPr>
            <p:cNvSpPr/>
            <p:nvPr/>
          </p:nvSpPr>
          <p:spPr>
            <a:xfrm>
              <a:off x="6099250" y="1562589"/>
              <a:ext cx="1524000" cy="18955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3" name="楕円 32">
            <a:extLst>
              <a:ext uri="{FF2B5EF4-FFF2-40B4-BE49-F238E27FC236}">
                <a16:creationId xmlns:a16="http://schemas.microsoft.com/office/drawing/2014/main" id="{3C9316F6-C80C-4BAF-A11E-DA8511308999}"/>
              </a:ext>
            </a:extLst>
          </p:cNvPr>
          <p:cNvSpPr/>
          <p:nvPr/>
        </p:nvSpPr>
        <p:spPr>
          <a:xfrm>
            <a:off x="6803471" y="27146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93316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線コネクタ 21">
            <a:extLst>
              <a:ext uri="{FF2B5EF4-FFF2-40B4-BE49-F238E27FC236}">
                <a16:creationId xmlns:a16="http://schemas.microsoft.com/office/drawing/2014/main" id="{A6BB1B11-E42C-2B45-A0A9-BB3BA35EF7D3}"/>
              </a:ext>
            </a:extLst>
          </p:cNvPr>
          <p:cNvCxnSpPr/>
          <p:nvPr/>
        </p:nvCxnSpPr>
        <p:spPr>
          <a:xfrm>
            <a:off x="182847" y="342900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61569" y="1799962"/>
            <a:ext cx="4478879" cy="113070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a:t>
            </a:r>
          </a:p>
          <a:p>
            <a:r>
              <a:rPr kumimoji="1" lang="en-US" altLang="ja-JP" sz="1400" dirty="0">
                <a:solidFill>
                  <a:schemeClr val="tx1"/>
                </a:solidFill>
                <a:latin typeface="メイリオ" panose="020B0604030504040204" pitchFamily="50" charset="-128"/>
                <a:ea typeface="メイリオ" panose="020B0604030504040204" pitchFamily="50" charset="-128"/>
              </a:rPr>
              <a:t>while x &gt;= 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x = x - 1</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2562041"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条件を使って繰り返し</a:t>
            </a:r>
          </a:p>
        </p:txBody>
      </p:sp>
      <p:sp>
        <p:nvSpPr>
          <p:cNvPr id="15" name="正方形/長方形 14">
            <a:extLst>
              <a:ext uri="{FF2B5EF4-FFF2-40B4-BE49-F238E27FC236}">
                <a16:creationId xmlns:a16="http://schemas.microsoft.com/office/drawing/2014/main" id="{ECD3D0CA-48C5-46B3-9952-4B8458A6CDEA}"/>
              </a:ext>
            </a:extLst>
          </p:cNvPr>
          <p:cNvSpPr/>
          <p:nvPr/>
        </p:nvSpPr>
        <p:spPr>
          <a:xfrm>
            <a:off x="361569" y="4081628"/>
            <a:ext cx="4478879" cy="15252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if x == 5:</a:t>
            </a:r>
          </a:p>
          <a:p>
            <a:r>
              <a:rPr kumimoji="1" lang="en-US" altLang="ja-JP" sz="1400" dirty="0">
                <a:solidFill>
                  <a:schemeClr val="tx1"/>
                </a:solidFill>
                <a:latin typeface="メイリオ" panose="020B0604030504040204" pitchFamily="50" charset="-128"/>
                <a:ea typeface="メイリオ" panose="020B0604030504040204" pitchFamily="50" charset="-128"/>
              </a:rPr>
              <a:t>		break</a:t>
            </a:r>
          </a:p>
          <a:p>
            <a:r>
              <a:rPr kumimoji="1" lang="en-US" altLang="ja-JP" sz="1400" dirty="0">
                <a:solidFill>
                  <a:schemeClr val="tx1"/>
                </a:solidFill>
                <a:latin typeface="メイリオ" panose="020B0604030504040204" pitchFamily="50" charset="-128"/>
                <a:ea typeface="メイリオ" panose="020B0604030504040204" pitchFamily="50" charset="-128"/>
              </a:rPr>
              <a:t>	if x == 3:</a:t>
            </a:r>
          </a:p>
          <a:p>
            <a:r>
              <a:rPr kumimoji="1" lang="en-US" altLang="ja-JP" sz="1400" dirty="0">
                <a:solidFill>
                  <a:schemeClr val="tx1"/>
                </a:solidFill>
                <a:latin typeface="メイリオ" panose="020B0604030504040204" pitchFamily="50" charset="-128"/>
                <a:ea typeface="メイリオ" panose="020B0604030504040204" pitchFamily="50" charset="-128"/>
              </a:rPr>
              <a:t>		continue</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0122BF8-7D60-44F2-8911-8E5FAEA6548A}"/>
              </a:ext>
            </a:extLst>
          </p:cNvPr>
          <p:cNvSpPr txBox="1"/>
          <p:nvPr/>
        </p:nvSpPr>
        <p:spPr>
          <a:xfrm>
            <a:off x="233185" y="3668648"/>
            <a:ext cx="4338815"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繰り返し条件から抜ける、処理を飛ばす</a:t>
            </a:r>
          </a:p>
        </p:txBody>
      </p:sp>
      <p:grpSp>
        <p:nvGrpSpPr>
          <p:cNvPr id="11" name="グループ化 10">
            <a:extLst>
              <a:ext uri="{FF2B5EF4-FFF2-40B4-BE49-F238E27FC236}">
                <a16:creationId xmlns:a16="http://schemas.microsoft.com/office/drawing/2014/main" id="{9E7824D0-74E8-C544-BA77-0C6FD9D3DFC6}"/>
              </a:ext>
            </a:extLst>
          </p:cNvPr>
          <p:cNvGrpSpPr/>
          <p:nvPr/>
        </p:nvGrpSpPr>
        <p:grpSpPr>
          <a:xfrm>
            <a:off x="5362723" y="1589157"/>
            <a:ext cx="3615656" cy="1202298"/>
            <a:chOff x="4814860" y="1678174"/>
            <a:chExt cx="4311884" cy="276628"/>
          </a:xfrm>
        </p:grpSpPr>
        <p:sp>
          <p:nvSpPr>
            <p:cNvPr id="12" name="四角形: 角を丸くする 27">
              <a:extLst>
                <a:ext uri="{FF2B5EF4-FFF2-40B4-BE49-F238E27FC236}">
                  <a16:creationId xmlns:a16="http://schemas.microsoft.com/office/drawing/2014/main" id="{C91CD5E1-4A44-E44F-A45A-0896EF5C4C54}"/>
                </a:ext>
              </a:extLst>
            </p:cNvPr>
            <p:cNvSpPr/>
            <p:nvPr/>
          </p:nvSpPr>
          <p:spPr>
            <a:xfrm>
              <a:off x="4814860" y="1727817"/>
              <a:ext cx="4311884" cy="22698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の値が０以上なら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したものを入れなさい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2403EA49-CEF6-BD42-A993-163536AC1981}"/>
                </a:ext>
              </a:extLst>
            </p:cNvPr>
            <p:cNvSpPr/>
            <p:nvPr/>
          </p:nvSpPr>
          <p:spPr>
            <a:xfrm>
              <a:off x="6139202" y="1678174"/>
              <a:ext cx="1524000" cy="8497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9" name="グループ化 18">
            <a:extLst>
              <a:ext uri="{FF2B5EF4-FFF2-40B4-BE49-F238E27FC236}">
                <a16:creationId xmlns:a16="http://schemas.microsoft.com/office/drawing/2014/main" id="{B9DA47D1-3B7E-484D-B1F1-C8D2FABF7254}"/>
              </a:ext>
            </a:extLst>
          </p:cNvPr>
          <p:cNvGrpSpPr/>
          <p:nvPr/>
        </p:nvGrpSpPr>
        <p:grpSpPr>
          <a:xfrm>
            <a:off x="5362723" y="3856548"/>
            <a:ext cx="3615656" cy="1662122"/>
            <a:chOff x="4745260" y="1686092"/>
            <a:chExt cx="4311884" cy="297596"/>
          </a:xfrm>
        </p:grpSpPr>
        <p:sp>
          <p:nvSpPr>
            <p:cNvPr id="20" name="四角形: 角を丸くする 27">
              <a:extLst>
                <a:ext uri="{FF2B5EF4-FFF2-40B4-BE49-F238E27FC236}">
                  <a16:creationId xmlns:a16="http://schemas.microsoft.com/office/drawing/2014/main" id="{F3E74E3C-55C4-AC45-9FE7-1B7261424F3B}"/>
                </a:ext>
              </a:extLst>
            </p:cNvPr>
            <p:cNvSpPr/>
            <p:nvPr/>
          </p:nvSpPr>
          <p:spPr>
            <a:xfrm>
              <a:off x="4745260" y="1728263"/>
              <a:ext cx="4311884" cy="25542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の値が５なら繰り返し処理から抜けなさい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の値が３なら繰り返し処理の先頭に戻りなさい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0DA94C22-D849-624A-9E89-F017A347424E}"/>
                </a:ext>
              </a:extLst>
            </p:cNvPr>
            <p:cNvSpPr/>
            <p:nvPr/>
          </p:nvSpPr>
          <p:spPr>
            <a:xfrm>
              <a:off x="6069602" y="1686092"/>
              <a:ext cx="1524000" cy="6612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4" name="楕円 23">
            <a:extLst>
              <a:ext uri="{FF2B5EF4-FFF2-40B4-BE49-F238E27FC236}">
                <a16:creationId xmlns:a16="http://schemas.microsoft.com/office/drawing/2014/main" id="{1B8F6E63-1326-4F3C-B368-21E14A63DF16}"/>
              </a:ext>
            </a:extLst>
          </p:cNvPr>
          <p:cNvSpPr/>
          <p:nvPr/>
        </p:nvSpPr>
        <p:spPr>
          <a:xfrm>
            <a:off x="6580886" y="154034"/>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25" name="楕円 24">
            <a:extLst>
              <a:ext uri="{FF2B5EF4-FFF2-40B4-BE49-F238E27FC236}">
                <a16:creationId xmlns:a16="http://schemas.microsoft.com/office/drawing/2014/main" id="{EC0BEB42-EA63-40C3-A3E4-365AB9EDD864}"/>
              </a:ext>
            </a:extLst>
          </p:cNvPr>
          <p:cNvSpPr/>
          <p:nvPr/>
        </p:nvSpPr>
        <p:spPr>
          <a:xfrm>
            <a:off x="4293152" y="459110"/>
            <a:ext cx="2439266" cy="14685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緑の枠の元の吹き出しは消して、余計な余白は調整してください</a:t>
            </a:r>
            <a:endParaRPr kumimoji="1" lang="en-US" altLang="ja-JP" sz="1200" dirty="0"/>
          </a:p>
          <a:p>
            <a:pPr algn="ctr"/>
            <a:r>
              <a:rPr kumimoji="1" lang="ja-JP" altLang="en-US" sz="1200" dirty="0"/>
              <a:t>グループ化しているものの枠の調整には注意してください</a:t>
            </a:r>
          </a:p>
        </p:txBody>
      </p:sp>
    </p:spTree>
    <p:extLst>
      <p:ext uri="{BB962C8B-B14F-4D97-AF65-F5344CB8AC3E}">
        <p14:creationId xmlns:p14="http://schemas.microsoft.com/office/powerpoint/2010/main" val="742123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2030871"/>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2418753"/>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print(name,‘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1737007" y="840297"/>
            <a:ext cx="4210430" cy="1465067"/>
          </a:xfrm>
          <a:prstGeom prst="wedgeRoundRectCallout">
            <a:avLst>
              <a:gd name="adj1" fmla="val -37890"/>
              <a:gd name="adj2" fmla="val 7950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もらった値に文字を突っつけて表示する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B508E9FA-8898-154E-AED7-0A21975480D6}"/>
              </a:ext>
            </a:extLst>
          </p:cNvPr>
          <p:cNvGrpSpPr/>
          <p:nvPr/>
        </p:nvGrpSpPr>
        <p:grpSpPr>
          <a:xfrm>
            <a:off x="4768299" y="2762566"/>
            <a:ext cx="4210429" cy="2103357"/>
            <a:chOff x="4814860" y="1711858"/>
            <a:chExt cx="4311884" cy="271796"/>
          </a:xfrm>
        </p:grpSpPr>
        <p:sp>
          <p:nvSpPr>
            <p:cNvPr id="12" name="四角形: 角を丸くする 27">
              <a:extLst>
                <a:ext uri="{FF2B5EF4-FFF2-40B4-BE49-F238E27FC236}">
                  <a16:creationId xmlns:a16="http://schemas.microsoft.com/office/drawing/2014/main" id="{4D936916-BA95-ED4B-887C-792EE6A35F71}"/>
                </a:ext>
              </a:extLst>
            </p:cNvPr>
            <p:cNvSpPr/>
            <p:nvPr/>
          </p:nvSpPr>
          <p:spPr>
            <a:xfrm>
              <a:off x="4814860" y="1727817"/>
              <a:ext cx="4311884" cy="255837"/>
            </a:xfrm>
            <a:prstGeom prst="roundRect">
              <a:avLst>
                <a:gd name="adj" fmla="val 11918"/>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79BEA59C-3525-0A4C-8921-68C06406DC8E}"/>
                </a:ext>
              </a:extLst>
            </p:cNvPr>
            <p:cNvSpPr/>
            <p:nvPr/>
          </p:nvSpPr>
          <p:spPr>
            <a:xfrm>
              <a:off x="6139202" y="1711858"/>
              <a:ext cx="1524000" cy="51293"/>
            </a:xfrm>
            <a:prstGeom prst="round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5" name="角丸四角形吹き出し 4">
            <a:extLst>
              <a:ext uri="{FF2B5EF4-FFF2-40B4-BE49-F238E27FC236}">
                <a16:creationId xmlns:a16="http://schemas.microsoft.com/office/drawing/2014/main" id="{AEB4DDBA-176E-7C45-9F9F-C037C9F77704}"/>
              </a:ext>
            </a:extLst>
          </p:cNvPr>
          <p:cNvSpPr/>
          <p:nvPr/>
        </p:nvSpPr>
        <p:spPr>
          <a:xfrm>
            <a:off x="5989268" y="1116240"/>
            <a:ext cx="3078530" cy="1000930"/>
          </a:xfrm>
          <a:prstGeom prst="wedgeRoundRectCallout">
            <a:avLst>
              <a:gd name="adj1" fmla="val -20833"/>
              <a:gd name="adj2" fmla="val 50062"/>
              <a:gd name="adj3" fmla="val 16667"/>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a:solidFill>
                  <a:schemeClr val="tx1"/>
                </a:solidFill>
                <a:latin typeface="メイリオ" panose="020B0604030504040204" pitchFamily="50" charset="-128"/>
                <a:ea typeface="メイリオ" panose="020B0604030504040204" pitchFamily="50" charset="-128"/>
              </a:rPr>
              <a:t>引数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ヒキスウ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とは関数に渡す値のこと。</a:t>
            </a:r>
          </a:p>
          <a:p>
            <a:pPr algn="ctr"/>
            <a:endParaRPr kumimoji="1" lang="ja-JP" altLang="en-US"/>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6496875" y="903518"/>
            <a:ext cx="2051478" cy="429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引数の説明</a:t>
            </a:r>
          </a:p>
        </p:txBody>
      </p:sp>
      <p:sp>
        <p:nvSpPr>
          <p:cNvPr id="16" name="楕円 11">
            <a:extLst>
              <a:ext uri="{FF2B5EF4-FFF2-40B4-BE49-F238E27FC236}">
                <a16:creationId xmlns:a16="http://schemas.microsoft.com/office/drawing/2014/main" id="{BD872AC8-9C4B-5C43-BBA4-434807024D96}"/>
              </a:ext>
            </a:extLst>
          </p:cNvPr>
          <p:cNvSpPr/>
          <p:nvPr/>
        </p:nvSpPr>
        <p:spPr>
          <a:xfrm>
            <a:off x="6805551" y="383305"/>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作成中</a:t>
            </a:r>
          </a:p>
        </p:txBody>
      </p:sp>
      <p:sp>
        <p:nvSpPr>
          <p:cNvPr id="15" name="楕円 14">
            <a:extLst>
              <a:ext uri="{FF2B5EF4-FFF2-40B4-BE49-F238E27FC236}">
                <a16:creationId xmlns:a16="http://schemas.microsoft.com/office/drawing/2014/main" id="{004328A1-76D3-4B6D-ABF9-D920CD953AC3}"/>
              </a:ext>
            </a:extLst>
          </p:cNvPr>
          <p:cNvSpPr/>
          <p:nvPr/>
        </p:nvSpPr>
        <p:spPr>
          <a:xfrm>
            <a:off x="6873513" y="2030871"/>
            <a:ext cx="3008424" cy="12978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引数の説明は他のページでしているのでいりません</a:t>
            </a:r>
          </a:p>
        </p:txBody>
      </p:sp>
    </p:spTree>
    <p:extLst>
      <p:ext uri="{BB962C8B-B14F-4D97-AF65-F5344CB8AC3E}">
        <p14:creationId xmlns:p14="http://schemas.microsoft.com/office/powerpoint/2010/main" val="3725634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2335671"/>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2712666"/>
            <a:ext cx="4210431" cy="28995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return str(name)+‘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1840774" y="671477"/>
            <a:ext cx="4070803" cy="2278829"/>
          </a:xfrm>
          <a:prstGeom prst="wedgeRoundRectCallout">
            <a:avLst>
              <a:gd name="adj1" fmla="val -34948"/>
              <a:gd name="adj2" fmla="val 6756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関数が呼び出されるときに値をもらいます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もらった値を文字列に変えてから文字を突っつけて呼び出したところへ戻しなさい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という関数を呼び出して、内藤という値を渡す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という関数を呼び出して、進藤という値を渡す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戻ってきた値を表示しなさい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4AE943AF-0AC6-F141-84E6-41D6B61DB378}"/>
              </a:ext>
            </a:extLst>
          </p:cNvPr>
          <p:cNvGrpSpPr/>
          <p:nvPr/>
        </p:nvGrpSpPr>
        <p:grpSpPr>
          <a:xfrm>
            <a:off x="5083084" y="2787276"/>
            <a:ext cx="3952059" cy="2825628"/>
            <a:chOff x="4598751" y="1693489"/>
            <a:chExt cx="4311884" cy="365128"/>
          </a:xfrm>
        </p:grpSpPr>
        <p:sp>
          <p:nvSpPr>
            <p:cNvPr id="12" name="四角形: 角を丸くする 27">
              <a:extLst>
                <a:ext uri="{FF2B5EF4-FFF2-40B4-BE49-F238E27FC236}">
                  <a16:creationId xmlns:a16="http://schemas.microsoft.com/office/drawing/2014/main" id="{A07E5064-282D-624E-A791-04E1BE9211AB}"/>
                </a:ext>
              </a:extLst>
            </p:cNvPr>
            <p:cNvSpPr/>
            <p:nvPr/>
          </p:nvSpPr>
          <p:spPr>
            <a:xfrm>
              <a:off x="4598751" y="1719271"/>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文字列の</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4B7F7FC7-BE8F-504C-A6AD-3C2328520438}"/>
                </a:ext>
              </a:extLst>
            </p:cNvPr>
            <p:cNvSpPr/>
            <p:nvPr/>
          </p:nvSpPr>
          <p:spPr>
            <a:xfrm>
              <a:off x="6006746" y="1693489"/>
              <a:ext cx="1375815" cy="5933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4" name="角丸四角形吹き出し 3">
            <a:extLst>
              <a:ext uri="{FF2B5EF4-FFF2-40B4-BE49-F238E27FC236}">
                <a16:creationId xmlns:a16="http://schemas.microsoft.com/office/drawing/2014/main" id="{C524E149-3B0A-C643-84D1-5051405F1BC9}"/>
              </a:ext>
            </a:extLst>
          </p:cNvPr>
          <p:cNvSpPr/>
          <p:nvPr/>
        </p:nvSpPr>
        <p:spPr>
          <a:xfrm>
            <a:off x="6038848" y="1390802"/>
            <a:ext cx="2895599" cy="728801"/>
          </a:xfrm>
          <a:prstGeom prst="wedgeRoundRectCallout">
            <a:avLst>
              <a:gd name="adj1" fmla="val -18452"/>
              <a:gd name="adj2" fmla="val 41178"/>
              <a:gd name="adj3" fmla="val 16667"/>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a:solidFill>
                  <a:schemeClr val="tx1"/>
                </a:solidFill>
                <a:latin typeface="メイリオ" panose="020B0604030504040204" pitchFamily="50" charset="-128"/>
                <a:ea typeface="メイリオ" panose="020B0604030504040204" pitchFamily="50" charset="-128"/>
              </a:rPr>
              <a:t>戻り値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返り値ともいう</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とは、関数から返ってくる値のこと</a:t>
            </a:r>
            <a:r>
              <a:rPr kumimoji="1" lang="ja-JP" altLang="en-US">
                <a:solidFill>
                  <a:schemeClr val="tx1"/>
                </a:solidFill>
                <a:latin typeface="メイリオ" panose="020B0604030504040204" pitchFamily="50" charset="-128"/>
                <a:ea typeface="メイリオ" panose="020B0604030504040204" pitchFamily="50" charset="-128"/>
              </a:rPr>
              <a:t>。</a:t>
            </a:r>
          </a:p>
          <a:p>
            <a:pPr algn="ctr"/>
            <a:endParaRPr kumimoji="1" lang="ja-JP" altLang="en-US"/>
          </a:p>
        </p:txBody>
      </p:sp>
      <p:sp>
        <p:nvSpPr>
          <p:cNvPr id="3" name="四角形: 角を丸くする 2">
            <a:extLst>
              <a:ext uri="{FF2B5EF4-FFF2-40B4-BE49-F238E27FC236}">
                <a16:creationId xmlns:a16="http://schemas.microsoft.com/office/drawing/2014/main" id="{A9026732-13DD-40FC-98C3-A0FEB3A412DE}"/>
              </a:ext>
            </a:extLst>
          </p:cNvPr>
          <p:cNvSpPr/>
          <p:nvPr/>
        </p:nvSpPr>
        <p:spPr>
          <a:xfrm>
            <a:off x="6373582" y="1116979"/>
            <a:ext cx="1904999" cy="423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戻り値の説明</a:t>
            </a:r>
          </a:p>
        </p:txBody>
      </p:sp>
      <p:sp>
        <p:nvSpPr>
          <p:cNvPr id="15" name="楕円 11">
            <a:extLst>
              <a:ext uri="{FF2B5EF4-FFF2-40B4-BE49-F238E27FC236}">
                <a16:creationId xmlns:a16="http://schemas.microsoft.com/office/drawing/2014/main" id="{F58A59D8-A31C-814F-A4D4-74C4ACFDCFC5}"/>
              </a:ext>
            </a:extLst>
          </p:cNvPr>
          <p:cNvSpPr/>
          <p:nvPr/>
        </p:nvSpPr>
        <p:spPr>
          <a:xfrm>
            <a:off x="6805551" y="383305"/>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作成中</a:t>
            </a:r>
          </a:p>
        </p:txBody>
      </p:sp>
    </p:spTree>
    <p:extLst>
      <p:ext uri="{BB962C8B-B14F-4D97-AF65-F5344CB8AC3E}">
        <p14:creationId xmlns:p14="http://schemas.microsoft.com/office/powerpoint/2010/main" val="2081551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11212" y="1683548"/>
            <a:ext cx="3615656"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のデータの読み込み</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161075" y="2239223"/>
            <a:ext cx="4210431" cy="219637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sheet in </a:t>
            </a:r>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row in sheet: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cell.value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35391" y="5895"/>
            <a:ext cx="3615656" cy="2862943"/>
          </a:xfrm>
          <a:prstGeom prst="wedgeRoundRectCallout">
            <a:avLst>
              <a:gd name="adj1" fmla="val -64084"/>
              <a:gd name="adj2" fmla="val 383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読込んだ</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内にあるシートデータを順に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dirty="0">
                <a:solidFill>
                  <a:schemeClr val="tx1"/>
                </a:solidFill>
                <a:latin typeface="メイリオ" panose="020B0604030504040204" pitchFamily="50" charset="-128"/>
                <a:ea typeface="メイリオ" panose="020B0604030504040204" pitchFamily="50" charset="-128"/>
              </a:rPr>
              <a:t>内にある列の数を順に</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dirty="0">
                <a:solidFill>
                  <a:schemeClr val="tx1"/>
                </a:solidFill>
                <a:latin typeface="メイリオ" panose="020B0604030504040204" pitchFamily="50" charset="-128"/>
                <a:ea typeface="メイリオ" panose="020B0604030504040204" pitchFamily="50" charset="-128"/>
              </a:rPr>
              <a:t>内にあるセルのデータを順に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セルデータがなくなるまで繰り返す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に入っているデータを表示する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1D137C9F-88AF-C24A-B62A-10022C631AFA}"/>
              </a:ext>
            </a:extLst>
          </p:cNvPr>
          <p:cNvGrpSpPr/>
          <p:nvPr/>
        </p:nvGrpSpPr>
        <p:grpSpPr>
          <a:xfrm>
            <a:off x="4772496" y="3199780"/>
            <a:ext cx="3952059" cy="2825628"/>
            <a:chOff x="4598751" y="1693489"/>
            <a:chExt cx="4311884" cy="365128"/>
          </a:xfrm>
        </p:grpSpPr>
        <p:sp>
          <p:nvSpPr>
            <p:cNvPr id="15" name="四角形: 角を丸くする 27">
              <a:extLst>
                <a:ext uri="{FF2B5EF4-FFF2-40B4-BE49-F238E27FC236}">
                  <a16:creationId xmlns:a16="http://schemas.microsoft.com/office/drawing/2014/main" id="{BF9E32F9-98EE-6F45-A1F0-6D75A994B382}"/>
                </a:ext>
              </a:extLst>
            </p:cNvPr>
            <p:cNvSpPr/>
            <p:nvPr/>
          </p:nvSpPr>
          <p:spPr>
            <a:xfrm>
              <a:off x="4598751" y="1719271"/>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28">
              <a:extLst>
                <a:ext uri="{FF2B5EF4-FFF2-40B4-BE49-F238E27FC236}">
                  <a16:creationId xmlns:a16="http://schemas.microsoft.com/office/drawing/2014/main" id="{15ABC728-A5EB-FE44-9DBD-25C3368E18F1}"/>
                </a:ext>
              </a:extLst>
            </p:cNvPr>
            <p:cNvSpPr/>
            <p:nvPr/>
          </p:nvSpPr>
          <p:spPr>
            <a:xfrm>
              <a:off x="6006746" y="1693489"/>
              <a:ext cx="1375815" cy="5933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093983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F6DBE-CE6C-E748-ADFA-A12D03A43709}"/>
              </a:ext>
            </a:extLst>
          </p:cNvPr>
          <p:cNvSpPr>
            <a:spLocks noGrp="1"/>
          </p:cNvSpPr>
          <p:nvPr>
            <p:ph type="sldNum" sz="quarter" idx="12"/>
          </p:nvPr>
        </p:nvSpPr>
        <p:spPr/>
        <p:txBody>
          <a:bodyPr/>
          <a:lstStyle/>
          <a:p>
            <a:fld id="{F3579041-85C9-4E87-BF27-D58171D975DA}" type="slidenum">
              <a:rPr kumimoji="1" lang="ja-JP" altLang="en-US" smtClean="0"/>
              <a:t>37</a:t>
            </a:fld>
            <a:endParaRPr kumimoji="1" lang="ja-JP" altLang="en-US"/>
          </a:p>
        </p:txBody>
      </p:sp>
      <p:sp>
        <p:nvSpPr>
          <p:cNvPr id="6" name="テキスト ボックス 5">
            <a:extLst>
              <a:ext uri="{FF2B5EF4-FFF2-40B4-BE49-F238E27FC236}">
                <a16:creationId xmlns:a16="http://schemas.microsoft.com/office/drawing/2014/main" id="{D0EB125F-D3E4-6A4D-B0B3-B0E5ED5D5D1C}"/>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8" name="正方形/長方形 7">
            <a:extLst>
              <a:ext uri="{FF2B5EF4-FFF2-40B4-BE49-F238E27FC236}">
                <a16:creationId xmlns:a16="http://schemas.microsoft.com/office/drawing/2014/main" id="{C19FC731-28D8-3548-B5EA-8A9D19D1A8F5}"/>
              </a:ext>
            </a:extLst>
          </p:cNvPr>
          <p:cNvSpPr/>
          <p:nvPr/>
        </p:nvSpPr>
        <p:spPr>
          <a:xfrm>
            <a:off x="269421" y="1289324"/>
            <a:ext cx="4210431" cy="430593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openpyxl.Workbook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['A1'].value = "</a:t>
            </a:r>
            <a:r>
              <a:rPr kumimoji="1" lang="ja-JP" altLang="en-US" sz="1400" dirty="0">
                <a:solidFill>
                  <a:schemeClr val="tx1"/>
                </a:solidFill>
                <a:latin typeface="メイリオ" panose="020B0604030504040204" pitchFamily="50" charset="-128"/>
                <a:ea typeface="メイリオ" panose="020B0604030504040204" pitchFamily="50" charset="-128"/>
              </a:rPr>
              <a:t>担当者</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['B1'].value = "</a:t>
            </a:r>
            <a:r>
              <a:rPr kumimoji="1" lang="ja-JP" altLang="en-US" sz="1400" dirty="0">
                <a:solidFill>
                  <a:schemeClr val="tx1"/>
                </a:solidFill>
                <a:latin typeface="メイリオ" panose="020B0604030504040204" pitchFamily="50" charset="-128"/>
                <a:ea typeface="メイリオ" panose="020B0604030504040204" pitchFamily="50" charset="-128"/>
              </a:rPr>
              <a:t>売上</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田中</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斉藤</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後藤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[100,200,50]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row = 2</a:t>
            </a:r>
          </a:p>
          <a:p>
            <a:r>
              <a:rPr kumimoji="1" lang="en-US" altLang="ja-JP" sz="1400" dirty="0">
                <a:solidFill>
                  <a:schemeClr val="tx1"/>
                </a:solidFill>
                <a:latin typeface="メイリオ" panose="020B0604030504040204" pitchFamily="50" charset="-128"/>
                <a:ea typeface="メイリオ" panose="020B0604030504040204" pitchFamily="50" charset="-128"/>
              </a:rPr>
              <a:t>num = 0</a:t>
            </a:r>
          </a:p>
          <a:p>
            <a:r>
              <a:rPr kumimoji="1" lang="en-US" altLang="ja-JP" sz="1400" dirty="0">
                <a:solidFill>
                  <a:schemeClr val="tx1"/>
                </a:solidFill>
                <a:latin typeface="メイリオ" panose="020B0604030504040204" pitchFamily="50" charset="-128"/>
                <a:ea typeface="メイリオ" panose="020B0604030504040204" pitchFamily="50" charset="-128"/>
              </a:rPr>
              <a:t>for z in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A'+str</a:t>
            </a:r>
            <a:r>
              <a:rPr kumimoji="1" lang="en-US" altLang="ja-JP" sz="1400" dirty="0">
                <a:solidFill>
                  <a:schemeClr val="tx1"/>
                </a:solidFill>
                <a:latin typeface="メイリオ" panose="020B0604030504040204" pitchFamily="50" charset="-128"/>
                <a:ea typeface="メイリオ" panose="020B0604030504040204" pitchFamily="50" charset="-128"/>
              </a:rPr>
              <a:t>(row)].value = x[num]</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B'+str</a:t>
            </a:r>
            <a:r>
              <a:rPr kumimoji="1" lang="en-US" altLang="ja-JP" sz="1400" dirty="0">
                <a:solidFill>
                  <a:schemeClr val="tx1"/>
                </a:solidFill>
                <a:latin typeface="メイリオ" panose="020B0604030504040204" pitchFamily="50" charset="-128"/>
                <a:ea typeface="メイリオ" panose="020B0604030504040204" pitchFamily="50" charset="-128"/>
              </a:rPr>
              <a:t>(row)].value = y[num]</a:t>
            </a:r>
          </a:p>
          <a:p>
            <a:r>
              <a:rPr kumimoji="1" lang="en-US" altLang="ja-JP" sz="1400" dirty="0">
                <a:solidFill>
                  <a:schemeClr val="tx1"/>
                </a:solidFill>
                <a:latin typeface="メイリオ" panose="020B0604030504040204" pitchFamily="50" charset="-128"/>
                <a:ea typeface="メイリオ" panose="020B0604030504040204" pitchFamily="50" charset="-128"/>
              </a:rPr>
              <a:t>    row +=1</a:t>
            </a:r>
          </a:p>
          <a:p>
            <a:r>
              <a:rPr kumimoji="1" lang="en-US" altLang="ja-JP" sz="1400" dirty="0">
                <a:solidFill>
                  <a:schemeClr val="tx1"/>
                </a:solidFill>
                <a:latin typeface="メイリオ" panose="020B0604030504040204" pitchFamily="50" charset="-128"/>
                <a:ea typeface="メイリオ" panose="020B0604030504040204" pitchFamily="50" charset="-128"/>
              </a:rPr>
              <a:t>    num +=1</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(r‘test1.xlsx’)</a:t>
            </a:r>
          </a:p>
        </p:txBody>
      </p:sp>
      <p:sp>
        <p:nvSpPr>
          <p:cNvPr id="9" name="吹き出し: 角を丸めた四角形 11">
            <a:extLst>
              <a:ext uri="{FF2B5EF4-FFF2-40B4-BE49-F238E27FC236}">
                <a16:creationId xmlns:a16="http://schemas.microsoft.com/office/drawing/2014/main" id="{BB382C69-1C09-DE4E-9651-E548E52F8ADE}"/>
              </a:ext>
            </a:extLst>
          </p:cNvPr>
          <p:cNvSpPr/>
          <p:nvPr/>
        </p:nvSpPr>
        <p:spPr>
          <a:xfrm>
            <a:off x="3973286" y="1365089"/>
            <a:ext cx="3341915" cy="5492911"/>
          </a:xfrm>
          <a:prstGeom prst="wedgeRoundRectCallout">
            <a:avLst>
              <a:gd name="adj1" fmla="val -77136"/>
              <a:gd name="adj2" fmla="val 878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新しいブックを開きます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有効にするのは</a:t>
            </a:r>
            <a:r>
              <a:rPr kumimoji="1" lang="en-US" altLang="ja-JP" sz="1200" b="1" u="sng" dirty="0">
                <a:solidFill>
                  <a:srgbClr val="FF7C80"/>
                </a:solidFill>
                <a:latin typeface="メイリオ" panose="020B0604030504040204" pitchFamily="50" charset="-128"/>
                <a:ea typeface="メイリオ" panose="020B0604030504040204" pitchFamily="50" charset="-128"/>
              </a:rPr>
              <a:t>0</a:t>
            </a:r>
            <a:r>
              <a:rPr kumimoji="1" lang="ja-JP" altLang="en-US" sz="1200" b="1" u="sng" dirty="0">
                <a:solidFill>
                  <a:srgbClr val="FF7C80"/>
                </a:solidFill>
                <a:latin typeface="メイリオ" panose="020B0604030504040204" pitchFamily="50" charset="-128"/>
                <a:ea typeface="メイリオ" panose="020B0604030504040204" pitchFamily="50" charset="-128"/>
              </a:rPr>
              <a:t>番目のシートです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A1</a:t>
            </a:r>
            <a:r>
              <a:rPr kumimoji="1" lang="ja-JP" altLang="en-US" sz="1200" dirty="0">
                <a:solidFill>
                  <a:schemeClr val="tx1"/>
                </a:solidFill>
                <a:latin typeface="メイリオ" panose="020B0604030504040204" pitchFamily="50" charset="-128"/>
                <a:ea typeface="メイリオ" panose="020B0604030504040204" pitchFamily="50" charset="-128"/>
              </a:rPr>
              <a:t>に担当者と入れます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B1</a:t>
            </a:r>
            <a:r>
              <a:rPr kumimoji="1" lang="ja-JP" altLang="en-US" sz="1200" dirty="0">
                <a:solidFill>
                  <a:schemeClr val="tx1"/>
                </a:solidFill>
                <a:latin typeface="メイリオ" panose="020B0604030504040204" pitchFamily="50" charset="-128"/>
                <a:ea typeface="メイリオ" panose="020B0604030504040204" pitchFamily="50" charset="-128"/>
              </a:rPr>
              <a:t>に売上と入れます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に名前のリストを入れます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に売上リストを入れます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ナンバーカウンターの最初は</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Z</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の入れるを順番に入れて、なくなるまで繰り返します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B</a:t>
            </a:r>
            <a:r>
              <a:rPr kumimoji="1" lang="ja-JP" altLang="en-US" sz="1200" dirty="0">
                <a:solidFill>
                  <a:schemeClr val="tx1"/>
                </a:solidFill>
                <a:latin typeface="メイリオ" panose="020B0604030504040204" pitchFamily="50" charset="-128"/>
                <a:ea typeface="メイリオ" panose="020B0604030504040204" pitchFamily="50" charset="-128"/>
              </a:rPr>
              <a:t>という文字に行の数字を加えた場所に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のデータの</a:t>
            </a:r>
            <a:r>
              <a:rPr kumimoji="1" lang="en-US" altLang="ja-JP" sz="1200" dirty="0">
                <a:solidFill>
                  <a:schemeClr val="tx1"/>
                </a:solidFill>
                <a:latin typeface="メイリオ" panose="020B0604030504040204" pitchFamily="50" charset="-128"/>
                <a:ea typeface="メイリオ" panose="020B0604030504040204" pitchFamily="50" charset="-128"/>
              </a:rPr>
              <a:t>OO</a:t>
            </a:r>
            <a:r>
              <a:rPr kumimoji="1" lang="ja-JP" altLang="en-US" sz="1200" dirty="0">
                <a:solidFill>
                  <a:schemeClr val="tx1"/>
                </a:solidFill>
                <a:latin typeface="メイリオ" panose="020B0604030504040204" pitchFamily="50" charset="-128"/>
                <a:ea typeface="メイリオ" panose="020B0604030504040204" pitchFamily="50" charset="-128"/>
              </a:rPr>
              <a:t>番目のデータを入れます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行のカウンターを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ナンバーカウンターを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上げます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”test1.xlsx”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96DB374D-3D4F-4943-88A1-398401105A4E}"/>
              </a:ext>
            </a:extLst>
          </p:cNvPr>
          <p:cNvSpPr txBox="1"/>
          <p:nvPr/>
        </p:nvSpPr>
        <p:spPr>
          <a:xfrm>
            <a:off x="111212" y="811147"/>
            <a:ext cx="6659533"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を開いてデータの書込み、保存、複数に分けて保存</a:t>
            </a:r>
          </a:p>
        </p:txBody>
      </p:sp>
    </p:spTree>
    <p:extLst>
      <p:ext uri="{BB962C8B-B14F-4D97-AF65-F5344CB8AC3E}">
        <p14:creationId xmlns:p14="http://schemas.microsoft.com/office/powerpoint/2010/main" val="3817519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に色や罫線を付け、セルの幅などを変える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27309"/>
            <a:ext cx="4210431" cy="59100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openpyxl.styles</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Border,Side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wb.copy_worksheet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wsn.title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tesst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['A'].width = 50</a:t>
            </a:r>
          </a:p>
          <a:p>
            <a:r>
              <a:rPr kumimoji="1" lang="en-US" altLang="ja-JP" sz="1400" dirty="0" err="1">
                <a:solidFill>
                  <a:schemeClr val="tx1"/>
                </a:solidFill>
                <a:latin typeface="メイリオ" panose="020B0604030504040204" pitchFamily="50" charset="-128"/>
                <a:ea typeface="メイリオ" panose="020B0604030504040204" pitchFamily="50" charset="-128"/>
              </a:rPr>
              <a:t>ws.row_dimensions</a:t>
            </a:r>
            <a:r>
              <a:rPr kumimoji="1" lang="en-US" altLang="ja-JP" sz="1400" dirty="0">
                <a:solidFill>
                  <a:schemeClr val="tx1"/>
                </a:solidFill>
                <a:latin typeface="メイリオ" panose="020B0604030504040204" pitchFamily="50" charset="-128"/>
                <a:ea typeface="メイリオ" panose="020B0604030504040204" pitchFamily="50" charset="-128"/>
              </a:rPr>
              <a:t>[1].height = 20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[‘D’].hidden = False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ws.insert_rows</a:t>
            </a:r>
            <a:r>
              <a:rPr kumimoji="1" lang="en-US" altLang="ja-JP" sz="1400" dirty="0">
                <a:solidFill>
                  <a:schemeClr val="tx1"/>
                </a:solidFill>
                <a:latin typeface="メイリオ" panose="020B0604030504040204" pitchFamily="50" charset="-128"/>
                <a:ea typeface="メイリオ" panose="020B0604030504040204" pitchFamily="50" charset="-128"/>
              </a:rPr>
              <a:t>(5)</a:t>
            </a:r>
          </a:p>
          <a:p>
            <a:r>
              <a:rPr kumimoji="1" lang="en-US" altLang="ja-JP" sz="1400" dirty="0" err="1">
                <a:solidFill>
                  <a:schemeClr val="tx1"/>
                </a:solidFill>
                <a:latin typeface="メイリオ" panose="020B0604030504040204" pitchFamily="50" charset="-128"/>
                <a:ea typeface="メイリオ" panose="020B0604030504040204" pitchFamily="50" charset="-128"/>
              </a:rPr>
              <a:t>ws.delete_rows</a:t>
            </a:r>
            <a:r>
              <a:rPr kumimoji="1" lang="en-US" altLang="ja-JP" sz="1400" dirty="0">
                <a:solidFill>
                  <a:schemeClr val="tx1"/>
                </a:solidFill>
                <a:latin typeface="メイリオ" panose="020B0604030504040204" pitchFamily="50" charset="-128"/>
                <a:ea typeface="メイリオ" panose="020B0604030504040204" pitchFamily="50" charset="-128"/>
              </a:rPr>
              <a:t>(7)</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side = Side(style='</a:t>
            </a:r>
            <a:r>
              <a:rPr kumimoji="1" lang="en-US" altLang="ja-JP" sz="1400" dirty="0" err="1">
                <a:solidFill>
                  <a:schemeClr val="tx1"/>
                </a:solidFill>
                <a:latin typeface="メイリオ" panose="020B0604030504040204" pitchFamily="50" charset="-128"/>
                <a:ea typeface="メイリオ" panose="020B0604030504040204" pitchFamily="50" charset="-128"/>
              </a:rPr>
              <a:t>thin',color</a:t>
            </a:r>
            <a:r>
              <a:rPr kumimoji="1" lang="en-US" altLang="ja-JP" sz="1400" dirty="0">
                <a:solidFill>
                  <a:schemeClr val="tx1"/>
                </a:solidFill>
                <a:latin typeface="メイリオ" panose="020B0604030504040204" pitchFamily="50" charset="-128"/>
                <a:ea typeface="メイリオ" panose="020B0604030504040204" pitchFamily="50" charset="-128"/>
              </a:rPr>
              <a:t>='E60C30')</a:t>
            </a:r>
          </a:p>
          <a:p>
            <a:r>
              <a:rPr kumimoji="1" lang="en-US" altLang="ja-JP" sz="1400" dirty="0">
                <a:solidFill>
                  <a:schemeClr val="tx1"/>
                </a:solidFill>
                <a:latin typeface="メイリオ" panose="020B0604030504040204" pitchFamily="50" charset="-128"/>
                <a:ea typeface="メイリオ" panose="020B0604030504040204" pitchFamily="50" charset="-128"/>
              </a:rPr>
              <a:t>border = Border(left=side, right=side, top=side, bottom=side)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for row in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cell.border</a:t>
            </a:r>
            <a:r>
              <a:rPr kumimoji="1" lang="en-US" altLang="ja-JP" sz="1400" dirty="0">
                <a:solidFill>
                  <a:schemeClr val="tx1"/>
                </a:solidFill>
                <a:latin typeface="メイリオ" panose="020B0604030504040204" pitchFamily="50" charset="-128"/>
                <a:ea typeface="メイリオ" panose="020B0604030504040204" pitchFamily="50" charset="-128"/>
              </a:rPr>
              <a:t> = border</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899171" y="869951"/>
            <a:ext cx="4210430" cy="5486400"/>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styles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ブックの指定したシートのコピーを作ります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シートの名前は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dirty="0">
                <a:solidFill>
                  <a:schemeClr val="tx1"/>
                </a:solidFill>
                <a:latin typeface="メイリオ" panose="020B0604030504040204" pitchFamily="50" charset="-128"/>
                <a:ea typeface="メイリオ" panose="020B0604030504040204" pitchFamily="50" charset="-128"/>
              </a:rPr>
              <a:t>列の幅を</a:t>
            </a:r>
            <a:r>
              <a:rPr kumimoji="1" lang="en-US" altLang="ja-JP" sz="1200" dirty="0">
                <a:solidFill>
                  <a:schemeClr val="tx1"/>
                </a:solidFill>
                <a:latin typeface="メイリオ" panose="020B0604030504040204" pitchFamily="50" charset="-128"/>
                <a:ea typeface="メイリオ" panose="020B0604030504040204" pitchFamily="50" charset="-128"/>
              </a:rPr>
              <a:t>50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行目の高さを</a:t>
            </a:r>
            <a:r>
              <a:rPr kumimoji="1" lang="en-US" altLang="ja-JP" sz="1200" dirty="0">
                <a:solidFill>
                  <a:schemeClr val="tx1"/>
                </a:solidFill>
                <a:latin typeface="メイリオ" panose="020B0604030504040204" pitchFamily="50" charset="-128"/>
                <a:ea typeface="メイリオ" panose="020B0604030504040204" pitchFamily="50" charset="-128"/>
              </a:rPr>
              <a:t>20</a:t>
            </a:r>
            <a:r>
              <a:rPr kumimoji="1" lang="ja-JP" altLang="en-US" sz="1200" dirty="0">
                <a:solidFill>
                  <a:schemeClr val="tx1"/>
                </a:solidFill>
                <a:latin typeface="メイリオ" panose="020B0604030504040204" pitchFamily="50" charset="-128"/>
                <a:ea typeface="メイリオ" panose="020B0604030504040204" pitchFamily="50" charset="-128"/>
              </a:rPr>
              <a:t>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D</a:t>
            </a:r>
            <a:r>
              <a:rPr kumimoji="1" lang="ja-JP" altLang="en-US" sz="1200" dirty="0">
                <a:solidFill>
                  <a:schemeClr val="tx1"/>
                </a:solidFill>
                <a:latin typeface="メイリオ" panose="020B0604030504040204" pitchFamily="50" charset="-128"/>
                <a:ea typeface="メイリオ" panose="020B0604030504040204" pitchFamily="50" charset="-128"/>
              </a:rPr>
              <a:t>列の幅を非表示にします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行目に行を追加します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a:t>
            </a:r>
            <a:r>
              <a:rPr kumimoji="1" lang="en-US" altLang="ja-JP" sz="1200" dirty="0">
                <a:solidFill>
                  <a:schemeClr val="tx1"/>
                </a:solidFill>
                <a:latin typeface="メイリオ" panose="020B0604030504040204" pitchFamily="50" charset="-128"/>
                <a:ea typeface="メイリオ" panose="020B0604030504040204" pitchFamily="50" charset="-128"/>
              </a:rPr>
              <a:t>7</a:t>
            </a:r>
            <a:r>
              <a:rPr kumimoji="1" lang="ja-JP" altLang="en-US" sz="1200" dirty="0">
                <a:solidFill>
                  <a:schemeClr val="tx1"/>
                </a:solidFill>
                <a:latin typeface="メイリオ" panose="020B0604030504040204" pitchFamily="50" charset="-128"/>
                <a:ea typeface="メイリオ" panose="020B0604030504040204" pitchFamily="50" charset="-128"/>
              </a:rPr>
              <a:t>行目を削除します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という変数に形態と色情報を入れます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dirty="0">
                <a:solidFill>
                  <a:schemeClr val="tx1"/>
                </a:solidFill>
                <a:latin typeface="メイリオ" panose="020B0604030504040204" pitchFamily="50" charset="-128"/>
                <a:ea typeface="メイリオ" panose="020B0604030504040204" pitchFamily="50" charset="-128"/>
              </a:rPr>
              <a:t>の情報を使って、</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という変数に罫線の情報を入れます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シートの中の有効な列の数だけ繰り返す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列の中で有効なセルの数だけ繰り返す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セルに定義していた罫線を入れる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87081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言語の特徴</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6742594"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Python</a:t>
            </a:r>
            <a:r>
              <a:rPr lang="ja-JP" altLang="en-US" sz="3200" dirty="0">
                <a:latin typeface="HGP創英角ｺﾞｼｯｸUB" panose="020B0900000000000000" pitchFamily="50" charset="-128"/>
                <a:ea typeface="HGP創英角ｺﾞｼｯｸUB" panose="020B0900000000000000" pitchFamily="50" charset="-128"/>
              </a:rPr>
              <a:t>ではどんなことができるの</a:t>
            </a:r>
            <a:r>
              <a:rPr lang="en-US" altLang="ja-JP" sz="3200" dirty="0">
                <a:latin typeface="HGP創英角ｺﾞｼｯｸUB" panose="020B0900000000000000" pitchFamily="50" charset="-128"/>
                <a:ea typeface="HGP創英角ｺﾞｼｯｸUB" panose="020B0900000000000000" pitchFamily="50" charset="-128"/>
              </a:rPr>
              <a:t>?</a:t>
            </a:r>
          </a:p>
        </p:txBody>
      </p:sp>
      <p:sp>
        <p:nvSpPr>
          <p:cNvPr id="3" name="テキスト ボックス 2">
            <a:extLst>
              <a:ext uri="{FF2B5EF4-FFF2-40B4-BE49-F238E27FC236}">
                <a16:creationId xmlns:a16="http://schemas.microsoft.com/office/drawing/2014/main" id="{42557B5D-AA9C-4305-BD32-8DCF9D720DD8}"/>
              </a:ext>
            </a:extLst>
          </p:cNvPr>
          <p:cNvSpPr txBox="1"/>
          <p:nvPr/>
        </p:nvSpPr>
        <p:spPr>
          <a:xfrm>
            <a:off x="276970" y="1178930"/>
            <a:ext cx="646777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　なぜ今</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という言語がこれだけ人気なのかを</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という言語の特徴をまとめながら見ていきましょう</a:t>
            </a:r>
            <a:endParaRPr kumimoji="1" lang="en-US" altLang="ja-JP"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D5ACB5F-4742-4CEA-8194-A7C3E534946F}"/>
              </a:ext>
            </a:extLst>
          </p:cNvPr>
          <p:cNvSpPr/>
          <p:nvPr/>
        </p:nvSpPr>
        <p:spPr bwMode="auto">
          <a:xfrm>
            <a:off x="303281" y="2153116"/>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少ないコードで簡潔にプログラムを書けることが魅力の一つとして多くあげられます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言語によって、一つの動作を指示するのに長くて複雑なコードを書かなくてはいけなかったりしますが</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は他の言語と比べて、読み解きやすく、短いコードで表現されており、プログラミング初心者に</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優しい開発言語になっています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34B0E3D2-33DF-4789-80C4-CBA39A5A1B57}"/>
              </a:ext>
            </a:extLst>
          </p:cNvPr>
          <p:cNvSpPr/>
          <p:nvPr/>
        </p:nvSpPr>
        <p:spPr>
          <a:xfrm>
            <a:off x="276970" y="1781197"/>
            <a:ext cx="3372241"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プログラミング初心者に優しい</a:t>
            </a:r>
          </a:p>
        </p:txBody>
      </p:sp>
      <p:sp>
        <p:nvSpPr>
          <p:cNvPr id="9" name="正方形/長方形 8">
            <a:extLst>
              <a:ext uri="{FF2B5EF4-FFF2-40B4-BE49-F238E27FC236}">
                <a16:creationId xmlns:a16="http://schemas.microsoft.com/office/drawing/2014/main" id="{D428F0B6-65BF-4510-8CD0-E5ED86A66FC6}"/>
              </a:ext>
            </a:extLst>
          </p:cNvPr>
          <p:cNvSpPr/>
          <p:nvPr/>
        </p:nvSpPr>
        <p:spPr bwMode="auto">
          <a:xfrm>
            <a:off x="303281" y="3744337"/>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アルゴリズムを一から考えなくても、既に活用できるライブラリが豊富にあり、それらを組み合わせる</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ことによって、品質の安定したアプリなどが作れます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Django</a:t>
            </a:r>
            <a:r>
              <a:rPr lang="ja-JP" altLang="en-US" sz="1400" dirty="0">
                <a:solidFill>
                  <a:schemeClr val="tx1"/>
                </a:solidFill>
                <a:latin typeface="メイリオ" panose="020B0604030504040204" pitchFamily="50" charset="-128"/>
                <a:ea typeface="メイリオ" panose="020B0604030504040204" pitchFamily="50" charset="-128"/>
              </a:rPr>
              <a:t>というようなフレームワーク</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アプリケーションのフォーマットデータのようなもの</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もあり、</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手順書通りにコードを書いていけば誰でも簡単にアプリが作れます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32B27E3-D089-46D1-BFD8-B0C1E3E0295D}"/>
              </a:ext>
            </a:extLst>
          </p:cNvPr>
          <p:cNvSpPr/>
          <p:nvPr/>
        </p:nvSpPr>
        <p:spPr>
          <a:xfrm>
            <a:off x="276970" y="3372418"/>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豊富なライブラリ</a:t>
            </a:r>
          </a:p>
        </p:txBody>
      </p:sp>
      <p:sp>
        <p:nvSpPr>
          <p:cNvPr id="12" name="正方形/長方形 11">
            <a:extLst>
              <a:ext uri="{FF2B5EF4-FFF2-40B4-BE49-F238E27FC236}">
                <a16:creationId xmlns:a16="http://schemas.microsoft.com/office/drawing/2014/main" id="{6641F51B-945F-467E-93F5-7641CD7E63B3}"/>
              </a:ext>
            </a:extLst>
          </p:cNvPr>
          <p:cNvSpPr/>
          <p:nvPr/>
        </p:nvSpPr>
        <p:spPr bwMode="auto">
          <a:xfrm>
            <a:off x="303281" y="5308965"/>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a:t>
            </a:r>
            <a:r>
              <a:rPr lang="en-US" altLang="ja-JP" sz="1400" dirty="0">
                <a:solidFill>
                  <a:schemeClr val="tx1"/>
                </a:solidFill>
                <a:latin typeface="メイリオ" panose="020B0604030504040204" pitchFamily="50" charset="-128"/>
                <a:ea typeface="メイリオ" panose="020B0604030504040204" pitchFamily="50" charset="-128"/>
              </a:rPr>
              <a:t>1991</a:t>
            </a:r>
            <a:r>
              <a:rPr lang="ja-JP" altLang="en-US" sz="1400" dirty="0">
                <a:solidFill>
                  <a:schemeClr val="tx1"/>
                </a:solidFill>
                <a:latin typeface="メイリオ" panose="020B0604030504040204" pitchFamily="50" charset="-128"/>
                <a:ea typeface="メイリオ" panose="020B0604030504040204" pitchFamily="50" charset="-128"/>
              </a:rPr>
              <a:t>年にオランダで誕生し、ちょうどその頃</a:t>
            </a:r>
            <a:r>
              <a:rPr lang="en-US" altLang="ja-JP" sz="1400" dirty="0">
                <a:solidFill>
                  <a:schemeClr val="tx1"/>
                </a:solidFill>
                <a:latin typeface="メイリオ" panose="020B0604030504040204" pitchFamily="50" charset="-128"/>
                <a:ea typeface="メイリオ" panose="020B0604030504040204" pitchFamily="50" charset="-128"/>
              </a:rPr>
              <a:t>1985</a:t>
            </a:r>
            <a:r>
              <a:rPr lang="ja-JP" altLang="en-US" sz="1400" dirty="0">
                <a:solidFill>
                  <a:schemeClr val="tx1"/>
                </a:solidFill>
                <a:latin typeface="メイリオ" panose="020B0604030504040204" pitchFamily="50" charset="-128"/>
                <a:ea typeface="メイリオ" panose="020B0604030504040204" pitchFamily="50" charset="-128"/>
              </a:rPr>
              <a:t>年をピークに第二次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ブームが起きていま</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した。</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はその影響を受けて、</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に関するライブラリを多く備えており、当時の主軸にあった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ES(</a:t>
            </a:r>
            <a:r>
              <a:rPr lang="ja-JP" altLang="en-US" sz="1400" dirty="0">
                <a:solidFill>
                  <a:schemeClr val="tx1"/>
                </a:solidFill>
                <a:latin typeface="メイリオ" panose="020B0604030504040204" pitchFamily="50" charset="-128"/>
                <a:ea typeface="メイリオ" panose="020B0604030504040204" pitchFamily="50" charset="-128"/>
              </a:rPr>
              <a:t>エキスパート・システム</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の影響もうけ、各分野の専門的なライブラリも搭載されました。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2000</a:t>
            </a:r>
            <a:r>
              <a:rPr lang="ja-JP" altLang="en-US" sz="1400" dirty="0">
                <a:solidFill>
                  <a:schemeClr val="tx1"/>
                </a:solidFill>
                <a:latin typeface="メイリオ" panose="020B0604030504040204" pitchFamily="50" charset="-128"/>
                <a:ea typeface="メイリオ" panose="020B0604030504040204" pitchFamily="50" charset="-128"/>
              </a:rPr>
              <a:t>年代の</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冬の時代を経て、現在は第三次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ブームであり、サイド注目を集めました</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B75C4594-A2BE-4E16-B78A-564D38F282A8}"/>
              </a:ext>
            </a:extLst>
          </p:cNvPr>
          <p:cNvSpPr/>
          <p:nvPr/>
        </p:nvSpPr>
        <p:spPr>
          <a:xfrm>
            <a:off x="276970" y="4937046"/>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専門分野に強い</a:t>
            </a:r>
          </a:p>
        </p:txBody>
      </p:sp>
      <p:pic>
        <p:nvPicPr>
          <p:cNvPr id="5" name="図 4" descr="部屋 が含まれている画像&#10;&#10;自動的に生成された説明">
            <a:extLst>
              <a:ext uri="{FF2B5EF4-FFF2-40B4-BE49-F238E27FC236}">
                <a16:creationId xmlns:a16="http://schemas.microsoft.com/office/drawing/2014/main" id="{4FE8520B-4541-4412-8740-C6319C170EDA}"/>
              </a:ext>
            </a:extLst>
          </p:cNvPr>
          <p:cNvPicPr>
            <a:picLocks noChangeAspect="1"/>
          </p:cNvPicPr>
          <p:nvPr/>
        </p:nvPicPr>
        <p:blipFill rotWithShape="1">
          <a:blip r:embed="rId2">
            <a:extLst>
              <a:ext uri="{28A0092B-C50C-407E-A947-70E740481C1C}">
                <a14:useLocalDpi xmlns:a14="http://schemas.microsoft.com/office/drawing/2010/main" val="0"/>
              </a:ext>
            </a:extLst>
          </a:blip>
          <a:srcRect l="47375" t="3389" r="37281" b="57885"/>
          <a:stretch/>
        </p:blipFill>
        <p:spPr>
          <a:xfrm>
            <a:off x="6977544" y="154662"/>
            <a:ext cx="1145096" cy="2043988"/>
          </a:xfrm>
          <a:prstGeom prst="rect">
            <a:avLst/>
          </a:prstGeom>
        </p:spPr>
      </p:pic>
      <p:sp>
        <p:nvSpPr>
          <p:cNvPr id="14" name="楕円 13">
            <a:extLst>
              <a:ext uri="{FF2B5EF4-FFF2-40B4-BE49-F238E27FC236}">
                <a16:creationId xmlns:a16="http://schemas.microsoft.com/office/drawing/2014/main" id="{257A5E96-E4D7-4EAA-A5F1-44BA237F899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4721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でグラフを作る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587913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openpyxl.chart</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BarChart,Reference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=2,max_col=2,min_row=1,max_row=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labels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=2,max_col=2,min_row=2,max_row=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chart = </a:t>
            </a:r>
            <a:r>
              <a:rPr kumimoji="1" lang="en-US" altLang="ja-JP" sz="1400" dirty="0" err="1">
                <a:solidFill>
                  <a:schemeClr val="tx1"/>
                </a:solidFill>
                <a:latin typeface="メイリオ" panose="020B0604030504040204" pitchFamily="50" charset="-128"/>
                <a:ea typeface="メイリオ" panose="020B0604030504040204" pitchFamily="50" charset="-128"/>
              </a:rPr>
              <a:t>BarChart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chart.type</a:t>
            </a:r>
            <a:r>
              <a:rPr kumimoji="1" lang="en-US" altLang="ja-JP" sz="1400" dirty="0">
                <a:solidFill>
                  <a:schemeClr val="tx1"/>
                </a:solidFill>
                <a:latin typeface="メイリオ" panose="020B0604030504040204" pitchFamily="50" charset="-128"/>
                <a:ea typeface="メイリオ" panose="020B0604030504040204" pitchFamily="50" charset="-128"/>
              </a:rPr>
              <a:t> = 'col'</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chart.style</a:t>
            </a:r>
            <a:r>
              <a:rPr kumimoji="1" lang="en-US" altLang="ja-JP" sz="1400" dirty="0">
                <a:solidFill>
                  <a:schemeClr val="tx1"/>
                </a:solidFill>
                <a:latin typeface="メイリオ" panose="020B0604030504040204" pitchFamily="50" charset="-128"/>
                <a:ea typeface="メイリオ" panose="020B0604030504040204" pitchFamily="50" charset="-128"/>
              </a:rPr>
              <a:t> = '28'</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chart.y_axis.title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列</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chart.x_axis.title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行</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chart.add_data</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data,titles_from_data</a:t>
            </a:r>
            <a:r>
              <a:rPr kumimoji="1" lang="en-US" altLang="ja-JP" sz="1400" dirty="0">
                <a:solidFill>
                  <a:schemeClr val="tx1"/>
                </a:solidFill>
                <a:latin typeface="メイリオ" panose="020B0604030504040204" pitchFamily="50" charset="-128"/>
                <a:ea typeface="メイリオ" panose="020B0604030504040204" pitchFamily="50" charset="-128"/>
              </a:rPr>
              <a:t> = True)</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chart.set_categories</a:t>
            </a:r>
            <a:r>
              <a:rPr kumimoji="1" lang="en-US" altLang="ja-JP" sz="1400" dirty="0">
                <a:solidFill>
                  <a:schemeClr val="tx1"/>
                </a:solidFill>
                <a:latin typeface="メイリオ" panose="020B0604030504040204" pitchFamily="50" charset="-128"/>
                <a:ea typeface="メイリオ" panose="020B0604030504040204" pitchFamily="50" charset="-128"/>
              </a:rPr>
              <a:t>(labels)</a:t>
            </a:r>
          </a:p>
          <a:p>
            <a:r>
              <a:rPr kumimoji="1" lang="en-US" altLang="ja-JP" sz="1400" dirty="0" err="1">
                <a:solidFill>
                  <a:schemeClr val="tx1"/>
                </a:solidFill>
                <a:latin typeface="メイリオ" panose="020B0604030504040204" pitchFamily="50" charset="-128"/>
                <a:ea typeface="メイリオ" panose="020B0604030504040204" pitchFamily="50" charset="-128"/>
              </a:rPr>
              <a:t>ws.add_chart</a:t>
            </a:r>
            <a:r>
              <a:rPr kumimoji="1" lang="en-US" altLang="ja-JP" sz="1400" dirty="0">
                <a:solidFill>
                  <a:schemeClr val="tx1"/>
                </a:solidFill>
                <a:latin typeface="メイリオ" panose="020B0604030504040204" pitchFamily="50" charset="-128"/>
                <a:ea typeface="メイリオ" panose="020B0604030504040204" pitchFamily="50" charset="-128"/>
              </a:rPr>
              <a:t>(chart,'E3')</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6" y="1313847"/>
            <a:ext cx="4210430" cy="5042503"/>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BarChart</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Reference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というデータを読込んで</a:t>
            </a:r>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そのブックの中のシートを有効にします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にシートの特定の範囲のデータを入れます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dirty="0">
                <a:solidFill>
                  <a:schemeClr val="tx1"/>
                </a:solidFill>
                <a:latin typeface="メイリオ" panose="020B0604030504040204" pitchFamily="50" charset="-128"/>
                <a:ea typeface="メイリオ" panose="020B0604030504040204" pitchFamily="50" charset="-128"/>
              </a:rPr>
              <a:t>にデータのラベル情報を入れます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グラフは棒グラフにします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色付きタイプにします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スタイルは</a:t>
            </a:r>
            <a:r>
              <a:rPr kumimoji="1" lang="en-US" altLang="ja-JP" sz="1200" dirty="0">
                <a:solidFill>
                  <a:schemeClr val="tx1"/>
                </a:solidFill>
                <a:latin typeface="メイリオ" panose="020B0604030504040204" pitchFamily="50" charset="-128"/>
                <a:ea typeface="メイリオ" panose="020B0604030504040204" pitchFamily="50" charset="-128"/>
              </a:rPr>
              <a:t>28</a:t>
            </a:r>
            <a:r>
              <a:rPr kumimoji="1" lang="ja-JP" altLang="en-US" sz="1200" dirty="0">
                <a:solidFill>
                  <a:schemeClr val="tx1"/>
                </a:solidFill>
                <a:latin typeface="メイリオ" panose="020B0604030504040204" pitchFamily="50" charset="-128"/>
                <a:ea typeface="メイリオ" panose="020B0604030504040204" pitchFamily="50" charset="-128"/>
              </a:rPr>
              <a:t>番です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というタイトルを付けます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縦のラベルに列と入れます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横のラベルに行と入れます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定義していたグラフを作ります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グラフに定義していたラベルを入れます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グラフを</a:t>
            </a:r>
            <a:r>
              <a:rPr kumimoji="1" lang="en-US" altLang="ja-JP" sz="1200" dirty="0">
                <a:solidFill>
                  <a:schemeClr val="tx1"/>
                </a:solidFill>
                <a:latin typeface="メイリオ" panose="020B0604030504040204" pitchFamily="50" charset="-128"/>
                <a:ea typeface="メイリオ" panose="020B0604030504040204" pitchFamily="50" charset="-128"/>
              </a:rPr>
              <a:t>E3</a:t>
            </a:r>
            <a:r>
              <a:rPr kumimoji="1" lang="ja-JP" altLang="en-US" sz="1200" dirty="0">
                <a:solidFill>
                  <a:schemeClr val="tx1"/>
                </a:solidFill>
                <a:latin typeface="メイリオ" panose="020B0604030504040204" pitchFamily="50" charset="-128"/>
                <a:ea typeface="メイリオ" panose="020B0604030504040204" pitchFamily="50" charset="-128"/>
              </a:rPr>
              <a:t>の位置に作ります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ブックに</a:t>
            </a:r>
            <a:r>
              <a:rPr kumimoji="1" lang="en-US" altLang="ja-JP" sz="1200" dirty="0">
                <a:solidFill>
                  <a:schemeClr val="tx1"/>
                </a:solidFill>
                <a:latin typeface="メイリオ" panose="020B0604030504040204" pitchFamily="50" charset="-128"/>
                <a:ea typeface="メイリオ" panose="020B0604030504040204" pitchFamily="50" charset="-128"/>
              </a:rPr>
              <a:t>”test.xlsx”</a:t>
            </a:r>
            <a:r>
              <a:rPr kumimoji="1" lang="ja-JP" altLang="en-US" sz="1200" dirty="0">
                <a:solidFill>
                  <a:schemeClr val="tx1"/>
                </a:solidFill>
                <a:latin typeface="メイリオ" panose="020B0604030504040204" pitchFamily="50" charset="-128"/>
                <a:ea typeface="メイリオ" panose="020B0604030504040204" pitchFamily="50" charset="-128"/>
              </a:rPr>
              <a:t>と名前を付けてカレントディレクトリに保存します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11834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UI</a:t>
            </a:r>
            <a:r>
              <a:rPr kumimoji="1" lang="ja-JP" altLang="en-US" b="1" u="sng" dirty="0">
                <a:solidFill>
                  <a:schemeClr val="accent5"/>
                </a:solidFill>
                <a:latin typeface="メイリオ" panose="020B0604030504040204" pitchFamily="50" charset="-128"/>
                <a:ea typeface="メイリオ" panose="020B0604030504040204" pitchFamily="50" charset="-128"/>
              </a:rPr>
              <a:t>に画像を表示する、ボタンを作る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798262"/>
            <a:ext cx="4984716" cy="504250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root.title</a:t>
            </a:r>
            <a:r>
              <a:rPr kumimoji="1" lang="en-US" altLang="ja-JP" sz="1400" dirty="0">
                <a:solidFill>
                  <a:schemeClr val="tx1"/>
                </a:solidFill>
                <a:latin typeface="メイリオ" panose="020B0604030504040204" pitchFamily="50" charset="-128"/>
                <a:ea typeface="メイリオ" panose="020B0604030504040204" pitchFamily="50" charset="-128"/>
              </a:rPr>
              <a:t>('test')</a:t>
            </a:r>
          </a:p>
          <a:p>
            <a:r>
              <a:rPr kumimoji="1" lang="en-US" altLang="ja-JP" sz="1400" dirty="0" err="1">
                <a:solidFill>
                  <a:schemeClr val="tx1"/>
                </a:solidFill>
                <a:latin typeface="メイリオ" panose="020B0604030504040204" pitchFamily="50" charset="-128"/>
                <a:ea typeface="メイリオ" panose="020B0604030504040204" pitchFamily="50" charset="-128"/>
              </a:rPr>
              <a:t>root.minsize</a:t>
            </a:r>
            <a:r>
              <a:rPr kumimoji="1" lang="en-US" altLang="ja-JP" sz="1400" dirty="0">
                <a:solidFill>
                  <a:schemeClr val="tx1"/>
                </a:solidFill>
                <a:latin typeface="メイリオ" panose="020B0604030504040204" pitchFamily="50" charset="-128"/>
                <a:ea typeface="メイリオ" panose="020B0604030504040204" pitchFamily="50" charset="-128"/>
              </a:rPr>
              <a:t>(1000,1000)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c = </a:t>
            </a:r>
            <a:r>
              <a:rPr kumimoji="1" lang="en-US" altLang="ja-JP" sz="1400" dirty="0" err="1">
                <a:solidFill>
                  <a:schemeClr val="tx1"/>
                </a:solidFill>
                <a:latin typeface="メイリオ" panose="020B0604030504040204" pitchFamily="50" charset="-128"/>
                <a:ea typeface="メイリオ" panose="020B0604030504040204" pitchFamily="50" charset="-128"/>
              </a:rPr>
              <a:t>tkinter.Canvas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bg</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black',width</a:t>
            </a:r>
            <a:r>
              <a:rPr kumimoji="1" lang="en-US" altLang="ja-JP" sz="1400" dirty="0">
                <a:solidFill>
                  <a:schemeClr val="tx1"/>
                </a:solidFill>
                <a:latin typeface="メイリオ" panose="020B0604030504040204" pitchFamily="50" charset="-128"/>
                <a:ea typeface="メイリオ" panose="020B0604030504040204" pitchFamily="50" charset="-128"/>
              </a:rPr>
              <a:t>=1000,height=1000)</a:t>
            </a:r>
          </a:p>
          <a:p>
            <a:r>
              <a:rPr kumimoji="1" lang="en-US" altLang="ja-JP" sz="1400" dirty="0" err="1">
                <a:solidFill>
                  <a:schemeClr val="tx1"/>
                </a:solidFill>
                <a:latin typeface="メイリオ" panose="020B0604030504040204" pitchFamily="50" charset="-128"/>
                <a:ea typeface="メイリオ" panose="020B0604030504040204" pitchFamily="50" charset="-128"/>
              </a:rPr>
              <a:t>c.place</a:t>
            </a:r>
            <a:r>
              <a:rPr kumimoji="1" lang="en-US" altLang="ja-JP" sz="1400" dirty="0">
                <a:solidFill>
                  <a:schemeClr val="tx1"/>
                </a:solidFill>
                <a:latin typeface="メイリオ" panose="020B0604030504040204" pitchFamily="50" charset="-128"/>
                <a:ea typeface="メイリオ" panose="020B0604030504040204" pitchFamily="50" charset="-128"/>
              </a:rPr>
              <a:t>(x=0,y=0)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tkinter.PhotoImage</a:t>
            </a:r>
            <a:r>
              <a:rPr kumimoji="1" lang="en-US" altLang="ja-JP" sz="1400" dirty="0">
                <a:solidFill>
                  <a:schemeClr val="tx1"/>
                </a:solidFill>
                <a:latin typeface="メイリオ" panose="020B0604030504040204" pitchFamily="50" charset="-128"/>
                <a:ea typeface="メイリオ" panose="020B0604030504040204" pitchFamily="50" charset="-128"/>
              </a:rPr>
              <a:t>(file=r’</a:t>
            </a:r>
            <a:r>
              <a:rPr kumimoji="1" lang="ja-JP" altLang="en-US" sz="1400" dirty="0">
                <a:solidFill>
                  <a:schemeClr val="tx1"/>
                </a:solidFill>
                <a:latin typeface="メイリオ" panose="020B0604030504040204" pitchFamily="50" charset="-128"/>
                <a:ea typeface="メイリオ" panose="020B0604030504040204" pitchFamily="50" charset="-128"/>
              </a:rPr>
              <a:t>画像の</a:t>
            </a:r>
            <a:r>
              <a:rPr kumimoji="1" lang="en-US" altLang="ja-JP" sz="1400" dirty="0">
                <a:solidFill>
                  <a:schemeClr val="tx1"/>
                </a:solidFill>
                <a:latin typeface="メイリオ" panose="020B0604030504040204" pitchFamily="50" charset="-128"/>
                <a:ea typeface="メイリオ" panose="020B0604030504040204" pitchFamily="50" charset="-128"/>
              </a:rPr>
              <a:t>Path’).</a:t>
            </a:r>
            <a:r>
              <a:rPr kumimoji="1" lang="en-US" altLang="ja-JP" sz="1400" dirty="0" err="1">
                <a:solidFill>
                  <a:schemeClr val="tx1"/>
                </a:solidFill>
                <a:latin typeface="メイリオ" panose="020B0604030504040204" pitchFamily="50" charset="-128"/>
                <a:ea typeface="メイリオ" panose="020B0604030504040204" pitchFamily="50" charset="-128"/>
              </a:rPr>
              <a:t>png</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c.create_image</a:t>
            </a:r>
            <a:r>
              <a:rPr kumimoji="1" lang="en-US" altLang="ja-JP" sz="1400" dirty="0">
                <a:solidFill>
                  <a:schemeClr val="tx1"/>
                </a:solidFill>
                <a:latin typeface="メイリオ" panose="020B0604030504040204" pitchFamily="50" charset="-128"/>
                <a:ea typeface="メイリオ" panose="020B0604030504040204" pitchFamily="50" charset="-128"/>
              </a:rPr>
              <a:t>(2100,1500,image=</a:t>
            </a:r>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tkinter.Button</a:t>
            </a:r>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押してね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btn.place</a:t>
            </a:r>
            <a:r>
              <a:rPr kumimoji="1" lang="en-US" altLang="ja-JP" sz="1400" dirty="0">
                <a:solidFill>
                  <a:schemeClr val="tx1"/>
                </a:solidFill>
                <a:latin typeface="メイリオ" panose="020B0604030504040204" pitchFamily="50" charset="-128"/>
                <a:ea typeface="メイリオ" panose="020B0604030504040204" pitchFamily="50" charset="-128"/>
              </a:rPr>
              <a:t>(x=200,y=400)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['command'] = x</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600505" y="243282"/>
            <a:ext cx="4432727" cy="6113069"/>
          </a:xfrm>
          <a:prstGeom prst="wedgeRoundRectCallout">
            <a:avLst>
              <a:gd name="adj1" fmla="val -64987"/>
              <a:gd name="adj2" fmla="val 1102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さらに</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も使います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画面サイズを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キャンバスの背景を黒色に、サイズを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にして変数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に入っているものを配置します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a:t>
            </a:r>
            <a:r>
              <a:rPr kumimoji="1" lang="en-US" altLang="ja-JP" sz="1200" dirty="0">
                <a:solidFill>
                  <a:schemeClr val="tx1"/>
                </a:solidFill>
                <a:latin typeface="メイリオ" panose="020B0604030504040204" pitchFamily="50" charset="-128"/>
                <a:ea typeface="メイリオ" panose="020B0604030504040204" pitchFamily="50" charset="-128"/>
              </a:rPr>
              <a:t>x=0,y=0</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画像を呼び出して変数に入れる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変数に入っている画像をキャンバスに配置する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キャンバスに配置する位置は画像の中心から右に</a:t>
            </a:r>
            <a:r>
              <a:rPr kumimoji="1" lang="en-US" altLang="ja-JP" sz="1200" dirty="0">
                <a:solidFill>
                  <a:schemeClr val="tx1"/>
                </a:solidFill>
                <a:latin typeface="メイリオ" panose="020B0604030504040204" pitchFamily="50" charset="-128"/>
                <a:ea typeface="メイリオ" panose="020B0604030504040204" pitchFamily="50" charset="-128"/>
              </a:rPr>
              <a:t>2100,</a:t>
            </a:r>
            <a:r>
              <a:rPr kumimoji="1" lang="ja-JP" altLang="en-US" sz="1200" dirty="0">
                <a:solidFill>
                  <a:schemeClr val="tx1"/>
                </a:solidFill>
                <a:latin typeface="メイリオ" panose="020B0604030504040204" pitchFamily="50" charset="-128"/>
                <a:ea typeface="メイリオ" panose="020B0604030504040204" pitchFamily="50" charset="-128"/>
              </a:rPr>
              <a:t>上に</a:t>
            </a:r>
            <a:r>
              <a:rPr kumimoji="1" lang="en-US" altLang="ja-JP" sz="1200" dirty="0">
                <a:solidFill>
                  <a:schemeClr val="tx1"/>
                </a:solidFill>
                <a:latin typeface="メイリオ" panose="020B0604030504040204" pitchFamily="50" charset="-128"/>
                <a:ea typeface="メイリオ" panose="020B0604030504040204" pitchFamily="50" charset="-128"/>
              </a:rPr>
              <a:t>1500</a:t>
            </a:r>
            <a:r>
              <a:rPr kumimoji="1" lang="ja-JP" altLang="en-US" sz="1200" dirty="0">
                <a:solidFill>
                  <a:schemeClr val="tx1"/>
                </a:solidFill>
                <a:latin typeface="メイリオ" panose="020B0604030504040204" pitchFamily="50" charset="-128"/>
                <a:ea typeface="メイリオ" panose="020B0604030504040204" pitchFamily="50" charset="-128"/>
              </a:rPr>
              <a:t>の位置にする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変数にボタンの定義をする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ボタンには</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押してね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と記載する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ボタンを配置する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位置はキャンバスの</a:t>
            </a:r>
            <a:r>
              <a:rPr kumimoji="1" lang="en-US" altLang="ja-JP" sz="1200" dirty="0">
                <a:solidFill>
                  <a:schemeClr val="tx1"/>
                </a:solidFill>
                <a:latin typeface="メイリオ" panose="020B0604030504040204" pitchFamily="50" charset="-128"/>
                <a:ea typeface="メイリオ" panose="020B0604030504040204" pitchFamily="50" charset="-128"/>
              </a:rPr>
              <a:t>x=200,y=400</a:t>
            </a:r>
            <a:r>
              <a:rPr kumimoji="1" lang="ja-JP" altLang="en-US" sz="1200" dirty="0">
                <a:solidFill>
                  <a:schemeClr val="tx1"/>
                </a:solidFill>
                <a:latin typeface="メイリオ" panose="020B0604030504040204" pitchFamily="50" charset="-128"/>
                <a:ea typeface="メイリオ" panose="020B0604030504040204" pitchFamily="50" charset="-128"/>
              </a:rPr>
              <a:t>の位置</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メッセージボックスにストアカと書いて表示しなさい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ボタンが押されたら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38556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音楽ファイルを再生する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1207298"/>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winsound</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winsound.PlaySound</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ファイル</a:t>
            </a:r>
            <a:r>
              <a:rPr kumimoji="1" lang="en-US" altLang="ja-JP" sz="1400" dirty="0">
                <a:solidFill>
                  <a:schemeClr val="tx1"/>
                </a:solidFill>
                <a:latin typeface="メイリオ" panose="020B0604030504040204" pitchFamily="50" charset="-128"/>
                <a:ea typeface="メイリオ" panose="020B0604030504040204" pitchFamily="50" charset="-128"/>
              </a:rPr>
              <a:t>Path", </a:t>
            </a:r>
            <a:r>
              <a:rPr kumimoji="1" lang="en-US" altLang="ja-JP" sz="1400" dirty="0" err="1">
                <a:solidFill>
                  <a:schemeClr val="tx1"/>
                </a:solidFill>
                <a:latin typeface="メイリオ" panose="020B0604030504040204" pitchFamily="50" charset="-128"/>
                <a:ea typeface="メイリオ" panose="020B0604030504040204" pitchFamily="50" charset="-128"/>
              </a:rPr>
              <a:t>winsound.SND_FILENAME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4550198" y="657813"/>
            <a:ext cx="4432727" cy="1378251"/>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Winsound</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PlaySound</a:t>
            </a:r>
            <a:r>
              <a:rPr kumimoji="1" lang="ja-JP" altLang="en-US" sz="1200" dirty="0">
                <a:solidFill>
                  <a:schemeClr val="tx1"/>
                </a:solidFill>
                <a:latin typeface="メイリオ" panose="020B0604030504040204" pitchFamily="50" charset="-128"/>
                <a:ea typeface="メイリオ" panose="020B0604030504040204" pitchFamily="50" charset="-128"/>
              </a:rPr>
              <a:t>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内のファイルを再生しなさい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9C118B21-DA32-4CD5-B246-CB6A6196C987}"/>
              </a:ext>
            </a:extLst>
          </p:cNvPr>
          <p:cNvSpPr txBox="1"/>
          <p:nvPr/>
        </p:nvSpPr>
        <p:spPr>
          <a:xfrm>
            <a:off x="161075" y="3307612"/>
            <a:ext cx="5778330"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画像を読込んで、機械学習の学習データに変換する</a:t>
            </a:r>
          </a:p>
        </p:txBody>
      </p:sp>
      <p:sp>
        <p:nvSpPr>
          <p:cNvPr id="11" name="正方形/長方形 10">
            <a:extLst>
              <a:ext uri="{FF2B5EF4-FFF2-40B4-BE49-F238E27FC236}">
                <a16:creationId xmlns:a16="http://schemas.microsoft.com/office/drawing/2014/main" id="{8B52B99F-3A0A-4026-86C8-3B759DDF1C4F}"/>
              </a:ext>
            </a:extLst>
          </p:cNvPr>
          <p:cNvSpPr/>
          <p:nvPr/>
        </p:nvSpPr>
        <p:spPr>
          <a:xfrm>
            <a:off x="319030" y="3787586"/>
            <a:ext cx="5939157" cy="37876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numpy.core.records</a:t>
            </a:r>
            <a:r>
              <a:rPr kumimoji="1" lang="en-US" altLang="ja-JP" sz="1400" dirty="0">
                <a:solidFill>
                  <a:schemeClr val="tx1"/>
                </a:solidFill>
                <a:latin typeface="メイリオ" panose="020B0604030504040204" pitchFamily="50" charset="-128"/>
                <a:ea typeface="メイリオ" panose="020B0604030504040204" pitchFamily="50" charset="-128"/>
              </a:rPr>
              <a:t> import array</a:t>
            </a: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PIL.Image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numpy</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(filename):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PIL.Image.open</a:t>
            </a:r>
            <a:r>
              <a:rPr kumimoji="1" lang="en-US" altLang="ja-JP" sz="1400" dirty="0">
                <a:solidFill>
                  <a:schemeClr val="tx1"/>
                </a:solidFill>
                <a:latin typeface="メイリオ" panose="020B0604030504040204" pitchFamily="50" charset="-128"/>
                <a:ea typeface="メイリオ" panose="020B0604030504040204" pitchFamily="50" charset="-128"/>
              </a:rPr>
              <a:t>(filename).convert('L')</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imgy.resize</a:t>
            </a:r>
            <a:r>
              <a:rPr kumimoji="1" lang="en-US" altLang="ja-JP" sz="1400" dirty="0">
                <a:solidFill>
                  <a:schemeClr val="tx1"/>
                </a:solidFill>
                <a:latin typeface="メイリオ" panose="020B0604030504040204" pitchFamily="50" charset="-128"/>
                <a:ea typeface="メイリオ" panose="020B0604030504040204" pitchFamily="50" charset="-128"/>
              </a:rPr>
              <a:t>((8,8),</a:t>
            </a:r>
            <a:r>
              <a:rPr kumimoji="1" lang="en-US" altLang="ja-JP" sz="1400" dirty="0" err="1">
                <a:solidFill>
                  <a:schemeClr val="tx1"/>
                </a:solidFill>
                <a:latin typeface="メイリオ" panose="020B0604030504040204" pitchFamily="50" charset="-128"/>
                <a:ea typeface="メイリオ" panose="020B0604030504040204" pitchFamily="50" charset="-128"/>
              </a:rPr>
              <a:t>PIL.Image.ANTIALIAS</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numpy.array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imgy,dtype</a:t>
            </a:r>
            <a:r>
              <a:rPr kumimoji="1" lang="en-US" altLang="ja-JP" sz="1400" dirty="0">
                <a:solidFill>
                  <a:schemeClr val="tx1"/>
                </a:solidFill>
                <a:latin typeface="メイリオ" panose="020B0604030504040204" pitchFamily="50" charset="-128"/>
                <a:ea typeface="メイリオ" panose="020B0604030504040204" pitchFamily="50" charset="-128"/>
              </a:rPr>
              <a:t>=float)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numpy.floor</a:t>
            </a:r>
            <a:r>
              <a:rPr kumimoji="1" lang="en-US" altLang="ja-JP" sz="1400" dirty="0">
                <a:solidFill>
                  <a:schemeClr val="tx1"/>
                </a:solidFill>
                <a:latin typeface="メイリオ" panose="020B0604030504040204" pitchFamily="50" charset="-128"/>
                <a:ea typeface="メイリオ" panose="020B0604030504040204" pitchFamily="50" charset="-128"/>
              </a:rPr>
              <a:t>(16-16*(</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/256))</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numimage.flatten</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    return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画像ファイル</a:t>
            </a:r>
            <a:r>
              <a:rPr kumimoji="1" lang="en-US" altLang="ja-JP" sz="1400" dirty="0">
                <a:solidFill>
                  <a:schemeClr val="tx1"/>
                </a:solidFill>
                <a:latin typeface="メイリオ" panose="020B0604030504040204" pitchFamily="50" charset="-128"/>
                <a:ea typeface="メイリオ" panose="020B0604030504040204" pitchFamily="50" charset="-128"/>
              </a:rPr>
              <a:t>Path')</a:t>
            </a:r>
          </a:p>
          <a:p>
            <a:r>
              <a:rPr kumimoji="1" lang="en-US" altLang="ja-JP" sz="1400" dirty="0">
                <a:solidFill>
                  <a:schemeClr val="tx1"/>
                </a:solidFill>
                <a:latin typeface="メイリオ" panose="020B0604030504040204" pitchFamily="50" charset="-128"/>
                <a:ea typeface="メイリオ" panose="020B0604030504040204" pitchFamily="50" charset="-128"/>
              </a:rPr>
              <a:t>print(data)</a:t>
            </a:r>
          </a:p>
        </p:txBody>
      </p:sp>
      <p:sp>
        <p:nvSpPr>
          <p:cNvPr id="12" name="吹き出し: 角を丸めた四角形 11">
            <a:extLst>
              <a:ext uri="{FF2B5EF4-FFF2-40B4-BE49-F238E27FC236}">
                <a16:creationId xmlns:a16="http://schemas.microsoft.com/office/drawing/2014/main" id="{C528EB6D-AFD7-4292-B99E-ED49D8010024}"/>
              </a:ext>
            </a:extLst>
          </p:cNvPr>
          <p:cNvSpPr/>
          <p:nvPr/>
        </p:nvSpPr>
        <p:spPr>
          <a:xfrm>
            <a:off x="5699490" y="2739873"/>
            <a:ext cx="4862249" cy="4919276"/>
          </a:xfrm>
          <a:prstGeom prst="wedgeRoundRectCallout">
            <a:avLst>
              <a:gd name="adj1" fmla="val -66087"/>
              <a:gd name="adj2" fmla="val 481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numpy.core.records</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array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PIL.Image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という関数を作り引数をもらって動かします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引数は</a:t>
            </a:r>
            <a:r>
              <a:rPr kumimoji="1" lang="en-US" altLang="ja-JP" sz="1200" dirty="0" err="1">
                <a:solidFill>
                  <a:schemeClr val="tx1"/>
                </a:solidFill>
                <a:latin typeface="メイリオ" panose="020B0604030504040204" pitchFamily="50" charset="-128"/>
                <a:ea typeface="メイリオ" panose="020B0604030504040204" pitchFamily="50" charset="-128"/>
              </a:rPr>
              <a:t>fikename</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という変数に入れて使います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PIL</a:t>
            </a:r>
            <a:r>
              <a:rPr kumimoji="1" lang="ja-JP" altLang="en-US" sz="1200" dirty="0">
                <a:solidFill>
                  <a:schemeClr val="tx1"/>
                </a:solidFill>
                <a:latin typeface="メイリオ" panose="020B0604030504040204" pitchFamily="50" charset="-128"/>
                <a:ea typeface="メイリオ" panose="020B0604030504040204" pitchFamily="50" charset="-128"/>
              </a:rPr>
              <a:t>を使って画像ファイルを開けて、認識します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認識するときにモノクロ画像として扱います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画像のサイズを変えます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画像を数字として認識します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中途半場に認識された数字は切り捨てで処理します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多次元配列になっているデータを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次元配列に置き換えます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処理した結果を変数に入れます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結果の入った変数を戻します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関数を呼び出して、値を渡して、返ってきたものを</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変数の中のものを表示します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2163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Html</a:t>
            </a:r>
            <a:r>
              <a:rPr kumimoji="1" lang="ja-JP" altLang="en-US" b="1" u="sng" dirty="0">
                <a:solidFill>
                  <a:schemeClr val="accent5"/>
                </a:solidFill>
                <a:latin typeface="メイリオ" panose="020B0604030504040204" pitchFamily="50" charset="-128"/>
                <a:ea typeface="メイリオ" panose="020B0604030504040204" pitchFamily="50" charset="-128"/>
              </a:rPr>
              <a:t>データを取得する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5939157" cy="373167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requests</a:t>
            </a:r>
          </a:p>
          <a:p>
            <a:r>
              <a:rPr kumimoji="1" lang="en-US" altLang="ja-JP" sz="1400" dirty="0">
                <a:solidFill>
                  <a:schemeClr val="tx1"/>
                </a:solidFill>
                <a:latin typeface="メイリオ" panose="020B0604030504040204" pitchFamily="50" charset="-128"/>
                <a:ea typeface="メイリオ" panose="020B0604030504040204" pitchFamily="50" charset="-128"/>
              </a:rPr>
              <a:t>from bs4 import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 = "https://www.field-up.work/mental_field-up/"</a:t>
            </a:r>
          </a:p>
          <a:p>
            <a:r>
              <a:rPr kumimoji="1" lang="en-US" altLang="ja-JP" sz="1400" dirty="0">
                <a:solidFill>
                  <a:schemeClr val="tx1"/>
                </a:solidFill>
                <a:latin typeface="メイリオ" panose="020B0604030504040204" pitchFamily="50" charset="-128"/>
                <a:ea typeface="メイリオ" panose="020B0604030504040204" pitchFamily="50" charset="-128"/>
              </a:rPr>
              <a:t>response = </a:t>
            </a:r>
            <a:r>
              <a:rPr kumimoji="1" lang="en-US" altLang="ja-JP" sz="1400" dirty="0" err="1">
                <a:solidFill>
                  <a:schemeClr val="tx1"/>
                </a:solidFill>
                <a:latin typeface="メイリオ" panose="020B0604030504040204" pitchFamily="50" charset="-128"/>
                <a:ea typeface="メイリオ" panose="020B0604030504040204" pitchFamily="50" charset="-128"/>
              </a:rPr>
              <a:t>requests.get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response.encoding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response.apparent_encoding</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soup =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r>
              <a:rPr kumimoji="1" lang="en-US" altLang="ja-JP" sz="1400" dirty="0">
                <a:solidFill>
                  <a:schemeClr val="tx1"/>
                </a:solidFill>
                <a:latin typeface="メイリオ" panose="020B0604030504040204" pitchFamily="50" charset="-128"/>
                <a:ea typeface="メイリオ" panose="020B0604030504040204" pitchFamily="50" charset="-128"/>
              </a:rPr>
              <a:t>(response.content,"</a:t>
            </a:r>
            <a:r>
              <a:rPr kumimoji="1" lang="en-US" altLang="ja-JP" sz="1400" dirty="0" err="1">
                <a:solidFill>
                  <a:schemeClr val="tx1"/>
                </a:solidFill>
                <a:latin typeface="メイリオ" panose="020B0604030504040204" pitchFamily="50" charset="-128"/>
                <a:ea typeface="メイリオ" panose="020B0604030504040204" pitchFamily="50" charset="-128"/>
              </a:rPr>
              <a:t>html.parser</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soup.find</a:t>
            </a:r>
            <a:r>
              <a:rPr kumimoji="1" lang="en-US" altLang="ja-JP" sz="1400" dirty="0">
                <a:solidFill>
                  <a:schemeClr val="tx1"/>
                </a:solidFill>
                <a:latin typeface="メイリオ" panose="020B0604030504040204" pitchFamily="50" charset="-128"/>
                <a:ea typeface="メイリオ" panose="020B0604030504040204" pitchFamily="50" charset="-128"/>
              </a:rPr>
              <a:t>("title").text)</a:t>
            </a:r>
          </a:p>
          <a:p>
            <a:r>
              <a:rPr kumimoji="1" lang="en-US" altLang="ja-JP" sz="1400" dirty="0">
                <a:solidFill>
                  <a:schemeClr val="tx1"/>
                </a:solidFill>
                <a:latin typeface="メイリオ" panose="020B0604030504040204" pitchFamily="50" charset="-128"/>
                <a:ea typeface="メイリオ" panose="020B0604030504040204" pitchFamily="50" charset="-128"/>
              </a:rPr>
              <a:t>for element in </a:t>
            </a:r>
            <a:r>
              <a:rPr kumimoji="1" lang="en-US" altLang="ja-JP" sz="1400" dirty="0" err="1">
                <a:solidFill>
                  <a:schemeClr val="tx1"/>
                </a:solidFill>
                <a:latin typeface="メイリオ" panose="020B0604030504040204" pitchFamily="50" charset="-128"/>
                <a:ea typeface="メイリオ" panose="020B0604030504040204" pitchFamily="50" charset="-128"/>
              </a:rPr>
              <a:t>soup.find_all</a:t>
            </a:r>
            <a:r>
              <a:rPr kumimoji="1" lang="en-US" altLang="ja-JP" sz="1400" dirty="0">
                <a:solidFill>
                  <a:schemeClr val="tx1"/>
                </a:solidFill>
                <a:latin typeface="メイリオ" panose="020B0604030504040204" pitchFamily="50" charset="-128"/>
                <a:ea typeface="メイリオ" panose="020B0604030504040204" pitchFamily="50" charset="-128"/>
              </a:rPr>
              <a:t>("h3"):</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element.text</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5296819" y="225143"/>
            <a:ext cx="4879027" cy="3378644"/>
          </a:xfrm>
          <a:prstGeom prst="wedgeRoundRectCallout">
            <a:avLst>
              <a:gd name="adj1" fmla="val -61617"/>
              <a:gd name="adj2" fmla="val 3029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requests</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bs4</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BeautifulSoup</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という変数に取得したいサイトの</a:t>
            </a:r>
            <a:r>
              <a:rPr kumimoji="1" lang="en-US" altLang="ja-JP" sz="1200" dirty="0">
                <a:solidFill>
                  <a:schemeClr val="tx1"/>
                </a:solidFill>
                <a:latin typeface="メイリオ" panose="020B0604030504040204" pitchFamily="50" charset="-128"/>
                <a:ea typeface="メイリオ" panose="020B0604030504040204" pitchFamily="50" charset="-128"/>
              </a:rPr>
              <a:t>URL</a:t>
            </a:r>
            <a:r>
              <a:rPr kumimoji="1" lang="ja-JP" altLang="en-US" sz="1200" dirty="0">
                <a:solidFill>
                  <a:schemeClr val="tx1"/>
                </a:solidFill>
                <a:latin typeface="メイリオ" panose="020B0604030504040204" pitchFamily="50" charset="-128"/>
                <a:ea typeface="メイリオ" panose="020B0604030504040204" pitchFamily="50" charset="-128"/>
              </a:rPr>
              <a:t>を入れます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サイトの</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を取得すます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取得したデータの文字情報をエンコードします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それを変数に入れます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dirty="0">
                <a:solidFill>
                  <a:schemeClr val="tx1"/>
                </a:solidFill>
                <a:latin typeface="メイリオ" panose="020B0604030504040204" pitchFamily="50" charset="-128"/>
                <a:ea typeface="メイリオ" panose="020B0604030504040204" pitchFamily="50" charset="-128"/>
              </a:rPr>
              <a:t>を解析します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変数に入っているものの中の</a:t>
            </a:r>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dirty="0">
                <a:solidFill>
                  <a:schemeClr val="tx1"/>
                </a:solidFill>
                <a:latin typeface="メイリオ" panose="020B0604030504040204" pitchFamily="50" charset="-128"/>
                <a:ea typeface="メイリオ" panose="020B0604030504040204" pitchFamily="50" charset="-128"/>
              </a:rPr>
              <a:t>タグの情報を探して</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変数に入っている情報の中の</a:t>
            </a:r>
            <a:r>
              <a:rPr kumimoji="1" lang="en-US" altLang="ja-JP" sz="1200" dirty="0">
                <a:solidFill>
                  <a:schemeClr val="tx1"/>
                </a:solidFill>
                <a:latin typeface="メイリオ" panose="020B0604030504040204" pitchFamily="50" charset="-128"/>
                <a:ea typeface="メイリオ" panose="020B0604030504040204" pitchFamily="50" charset="-128"/>
              </a:rPr>
              <a:t>h3</a:t>
            </a:r>
            <a:r>
              <a:rPr kumimoji="1" lang="ja-JP" altLang="en-US" sz="1200" dirty="0">
                <a:solidFill>
                  <a:schemeClr val="tx1"/>
                </a:solidFill>
                <a:latin typeface="メイリオ" panose="020B0604030504040204" pitchFamily="50" charset="-128"/>
                <a:ea typeface="メイリオ" panose="020B0604030504040204" pitchFamily="50" charset="-128"/>
              </a:rPr>
              <a:t>タグをすべて変数に入れ続け、なくなるまで繰り返しなさい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変数入っているものを</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dirty="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A08556EC-EBBB-4B5E-A9CE-746DFA1979B7}"/>
              </a:ext>
            </a:extLst>
          </p:cNvPr>
          <p:cNvSpPr/>
          <p:nvPr/>
        </p:nvSpPr>
        <p:spPr>
          <a:xfrm>
            <a:off x="3982356" y="5055331"/>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エンコードとは何か？</a:t>
            </a:r>
          </a:p>
        </p:txBody>
      </p:sp>
    </p:spTree>
    <p:extLst>
      <p:ext uri="{BB962C8B-B14F-4D97-AF65-F5344CB8AC3E}">
        <p14:creationId xmlns:p14="http://schemas.microsoft.com/office/powerpoint/2010/main" val="2787841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en-US" altLang="zh-TW"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ならではのルール</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4" y="1257977"/>
            <a:ext cx="7716188" cy="646331"/>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self</a:t>
            </a:r>
            <a:r>
              <a:rPr kumimoji="1" lang="ja-JP" altLang="en-US" b="1" u="sng" dirty="0">
                <a:solidFill>
                  <a:schemeClr val="accent5"/>
                </a:solidFill>
                <a:latin typeface="メイリオ" panose="020B0604030504040204" pitchFamily="50" charset="-128"/>
                <a:ea typeface="メイリオ" panose="020B0604030504040204" pitchFamily="50" charset="-128"/>
              </a:rPr>
              <a:t>という引数、</a:t>
            </a:r>
            <a:r>
              <a:rPr kumimoji="1" lang="en-US" altLang="ja-JP" b="1" u="sng" dirty="0" err="1">
                <a:solidFill>
                  <a:schemeClr val="accent5"/>
                </a:solidFill>
                <a:latin typeface="メイリオ" panose="020B0604030504040204" pitchFamily="50" charset="-128"/>
                <a:ea typeface="メイリオ" panose="020B0604030504040204" pitchFamily="50" charset="-128"/>
              </a:rPr>
              <a:t>init</a:t>
            </a:r>
            <a:r>
              <a:rPr kumimoji="1" lang="ja-JP" altLang="en-US" b="1" u="sng" dirty="0">
                <a:solidFill>
                  <a:schemeClr val="accent5"/>
                </a:solidFill>
                <a:latin typeface="メイリオ" panose="020B0604030504040204" pitchFamily="50" charset="-128"/>
                <a:ea typeface="メイリオ" panose="020B0604030504040204" pitchFamily="50" charset="-128"/>
              </a:rPr>
              <a:t>関数、</a:t>
            </a:r>
            <a:r>
              <a:rPr kumimoji="1" lang="en-US" altLang="ja-JP" b="1" u="sng" dirty="0">
                <a:solidFill>
                  <a:schemeClr val="accent5"/>
                </a:solidFill>
                <a:latin typeface="メイリオ" panose="020B0604030504040204" pitchFamily="50" charset="-128"/>
                <a:ea typeface="メイリオ" panose="020B0604030504040204" pitchFamily="50" charset="-128"/>
              </a:rPr>
              <a:t>if __name__ == ‘__main__’:</a:t>
            </a: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967938" cy="32030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class test:</a:t>
            </a:r>
          </a:p>
          <a:p>
            <a:r>
              <a:rPr kumimoji="1" lang="en-US" altLang="ja-JP" sz="1400" dirty="0">
                <a:solidFill>
                  <a:schemeClr val="tx1"/>
                </a:solidFill>
                <a:latin typeface="メイリオ" panose="020B0604030504040204" pitchFamily="50" charset="-128"/>
                <a:ea typeface="メイリオ" panose="020B0604030504040204" pitchFamily="50" charset="-128"/>
              </a:rPr>
              <a:t>  def __</a:t>
            </a:r>
            <a:r>
              <a:rPr kumimoji="1" lang="en-US" altLang="ja-JP" sz="1400" dirty="0" err="1">
                <a:solidFill>
                  <a:schemeClr val="tx1"/>
                </a:solidFill>
                <a:latin typeface="メイリオ" panose="020B0604030504040204" pitchFamily="50" charset="-128"/>
                <a:ea typeface="メイリオ" panose="020B0604030504040204" pitchFamily="50" charset="-128"/>
              </a:rPr>
              <a:t>init</a:t>
            </a:r>
            <a:r>
              <a:rPr kumimoji="1" lang="en-US" altLang="ja-JP" sz="1400" dirty="0">
                <a:solidFill>
                  <a:schemeClr val="tx1"/>
                </a:solidFill>
                <a:latin typeface="メイリオ" panose="020B0604030504040204" pitchFamily="50" charset="-128"/>
                <a:ea typeface="メイリオ" panose="020B0604030504040204" pitchFamily="50" charset="-128"/>
              </a:rPr>
              <a:t>__(self,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 = x</a:t>
            </a:r>
          </a:p>
          <a:p>
            <a:r>
              <a:rPr kumimoji="1" lang="en-US" altLang="ja-JP" sz="1400" dirty="0">
                <a:solidFill>
                  <a:schemeClr val="tx1"/>
                </a:solidFill>
                <a:latin typeface="メイリオ" panose="020B0604030504040204" pitchFamily="50" charset="-128"/>
                <a:ea typeface="メイリオ" panose="020B0604030504040204" pitchFamily="50" charset="-128"/>
              </a:rPr>
              <a:t>  def </a:t>
            </a:r>
            <a:r>
              <a:rPr kumimoji="1" lang="en-US" altLang="ja-JP" sz="1400" dirty="0" err="1">
                <a:solidFill>
                  <a:schemeClr val="tx1"/>
                </a:solidFill>
                <a:latin typeface="メイリオ" panose="020B0604030504040204" pitchFamily="50" charset="-128"/>
                <a:ea typeface="メイリオ" panose="020B0604030504040204" pitchFamily="50" charset="-128"/>
              </a:rPr>
              <a:t>print_x</a:t>
            </a:r>
            <a:r>
              <a:rPr kumimoji="1" lang="en-US" altLang="ja-JP" sz="1400" dirty="0">
                <a:solidFill>
                  <a:schemeClr val="tx1"/>
                </a:solidFill>
                <a:latin typeface="メイリオ" panose="020B0604030504040204" pitchFamily="50" charset="-128"/>
                <a:ea typeface="メイリオ" panose="020B0604030504040204" pitchFamily="50" charset="-128"/>
              </a:rPr>
              <a:t>(self):</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if __name__ == ‘__main__’:</a:t>
            </a:r>
          </a:p>
          <a:p>
            <a:r>
              <a:rPr kumimoji="1" lang="en-US" altLang="ja-JP" sz="1400" dirty="0">
                <a:solidFill>
                  <a:schemeClr val="tx1"/>
                </a:solidFill>
                <a:latin typeface="メイリオ" panose="020B0604030504040204" pitchFamily="50" charset="-128"/>
                <a:ea typeface="メイリオ" panose="020B0604030504040204" pitchFamily="50" charset="-128"/>
              </a:rPr>
              <a:t>  f = test(365)</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f.print_x</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8" name="吹き出し: 角を丸めた四角形 7">
            <a:extLst>
              <a:ext uri="{FF2B5EF4-FFF2-40B4-BE49-F238E27FC236}">
                <a16:creationId xmlns:a16="http://schemas.microsoft.com/office/drawing/2014/main" id="{DF1E81E7-AD0F-46AE-949C-54BE0F44048A}"/>
              </a:ext>
            </a:extLst>
          </p:cNvPr>
          <p:cNvSpPr/>
          <p:nvPr/>
        </p:nvSpPr>
        <p:spPr>
          <a:xfrm>
            <a:off x="6215820" y="833945"/>
            <a:ext cx="4738096" cy="5190109"/>
          </a:xfrm>
          <a:prstGeom prst="wedgeRoundRectCallout">
            <a:avLst>
              <a:gd name="adj1" fmla="val -77739"/>
              <a:gd name="adj2" fmla="val 536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をつくります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インスタンス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をつくり、</a:t>
            </a:r>
            <a:r>
              <a:rPr kumimoji="1" lang="ja-JP" altLang="en-US" sz="1200" b="1" u="sng" dirty="0">
                <a:solidFill>
                  <a:schemeClr val="accent5"/>
                </a:solidFill>
                <a:latin typeface="メイリオ" panose="020B0604030504040204" pitchFamily="50" charset="-128"/>
                <a:ea typeface="メイリオ" panose="020B0604030504040204" pitchFamily="50" charset="-128"/>
              </a:rPr>
              <a:t>オブジェクト指向</a:t>
            </a:r>
            <a:r>
              <a:rPr kumimoji="1" lang="ja-JP" altLang="en-US" sz="1200" dirty="0">
                <a:solidFill>
                  <a:schemeClr val="tx1"/>
                </a:solidFill>
                <a:latin typeface="メイリオ" panose="020B0604030504040204" pitchFamily="50" charset="-128"/>
                <a:ea typeface="メイリオ" panose="020B0604030504040204" pitchFamily="50" charset="-128"/>
              </a:rPr>
              <a:t>に対応させます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引数に自分自身の値と</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初期段階では何も入っていないが、値が入った際には置き換わる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関数をつくり、引数に自分自身の値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その中でも</a:t>
            </a:r>
            <a:r>
              <a:rPr kumimoji="1" lang="en-US" altLang="ja-JP" sz="1200" dirty="0">
                <a:solidFill>
                  <a:schemeClr val="tx1"/>
                </a:solidFill>
                <a:latin typeface="メイリオ" panose="020B0604030504040204" pitchFamily="50" charset="-128"/>
                <a:ea typeface="メイリオ" panose="020B0604030504040204" pitchFamily="50" charset="-128"/>
              </a:rPr>
              <a:t>_x)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*Class</a:t>
            </a:r>
            <a:r>
              <a:rPr kumimoji="1" lang="ja-JP" altLang="en-US" sz="1200" b="1" u="sng" dirty="0">
                <a:solidFill>
                  <a:srgbClr val="FF7C80"/>
                </a:solidFill>
                <a:latin typeface="メイリオ" panose="020B0604030504040204" pitchFamily="50" charset="-128"/>
                <a:ea typeface="メイリオ" panose="020B0604030504040204" pitchFamily="50" charset="-128"/>
              </a:rPr>
              <a:t>に既に値が入っていたら、その値をもらえる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__name__</a:t>
            </a:r>
            <a:r>
              <a:rPr kumimoji="1" lang="ja-JP" altLang="en-US" sz="1200" dirty="0">
                <a:solidFill>
                  <a:schemeClr val="tx1"/>
                </a:solidFill>
                <a:latin typeface="メイリオ" panose="020B0604030504040204" pitchFamily="50" charset="-128"/>
                <a:ea typeface="メイリオ" panose="020B0604030504040204" pitchFamily="50" charset="-128"/>
              </a:rPr>
              <a:t>にはモジュール名が入ります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例</a:t>
            </a:r>
            <a:r>
              <a:rPr kumimoji="1" lang="en-US" altLang="ja-JP" sz="1200" dirty="0">
                <a:solidFill>
                  <a:schemeClr val="tx1"/>
                </a:solidFill>
                <a:latin typeface="メイリオ" panose="020B0604030504040204" pitchFamily="50" charset="-128"/>
                <a:ea typeface="メイリオ" panose="020B0604030504040204" pitchFamily="50" charset="-128"/>
              </a:rPr>
              <a:t>.test.py</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というモジュールにこのプログラムが描かれていた際には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と入る</a:t>
            </a:r>
            <a:r>
              <a:rPr kumimoji="1" lang="en-US" altLang="ja-JP" sz="1200" dirty="0">
                <a:solidFill>
                  <a:schemeClr val="tx1"/>
                </a:solidFill>
                <a:latin typeface="メイリオ" panose="020B0604030504040204" pitchFamily="50" charset="-128"/>
                <a:ea typeface="メイリオ" panose="020B0604030504040204" pitchFamily="50" charset="-128"/>
              </a:rPr>
              <a:t>)</a:t>
            </a: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__main__</a:t>
            </a:r>
            <a:r>
              <a:rPr kumimoji="1" lang="ja-JP" altLang="en-US" sz="1200" dirty="0">
                <a:solidFill>
                  <a:schemeClr val="tx1"/>
                </a:solidFill>
                <a:latin typeface="メイリオ" panose="020B0604030504040204" pitchFamily="50" charset="-128"/>
                <a:ea typeface="メイリオ" panose="020B0604030504040204" pitchFamily="50" charset="-128"/>
              </a:rPr>
              <a:t>もモジュール名が入っており、呼び出したものとこれから実行するものが一致した場合に実行する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b="1" u="sng" dirty="0">
                <a:solidFill>
                  <a:srgbClr val="FF7C80"/>
                </a:solidFill>
                <a:latin typeface="メイリオ" panose="020B0604030504040204" pitchFamily="50" charset="-128"/>
                <a:ea typeface="メイリオ" panose="020B0604030504040204" pitchFamily="50" charset="-128"/>
              </a:rPr>
              <a:t>*</a:t>
            </a:r>
            <a:r>
              <a:rPr kumimoji="1" lang="ja-JP" altLang="en-US" sz="1200" b="1" u="sng" dirty="0">
                <a:solidFill>
                  <a:srgbClr val="FF7C80"/>
                </a:solidFill>
                <a:latin typeface="メイリオ" panose="020B0604030504040204" pitchFamily="50" charset="-128"/>
                <a:ea typeface="メイリオ" panose="020B0604030504040204" pitchFamily="50" charset="-128"/>
              </a:rPr>
              <a:t>これを書いておくことによって、</a:t>
            </a:r>
            <a:r>
              <a:rPr kumimoji="1" lang="en-US" altLang="ja-JP" sz="1200" b="1" u="sng" dirty="0">
                <a:solidFill>
                  <a:srgbClr val="FF7C80"/>
                </a:solidFill>
                <a:latin typeface="メイリオ" panose="020B0604030504040204" pitchFamily="50" charset="-128"/>
                <a:ea typeface="メイリオ" panose="020B0604030504040204" pitchFamily="50" charset="-128"/>
              </a:rPr>
              <a:t>import</a:t>
            </a:r>
            <a:r>
              <a:rPr kumimoji="1" lang="ja-JP" altLang="en-US" sz="1200" b="1" u="sng" dirty="0">
                <a:solidFill>
                  <a:srgbClr val="FF7C80"/>
                </a:solidFill>
                <a:latin typeface="メイリオ" panose="020B0604030504040204" pitchFamily="50" charset="-128"/>
                <a:ea typeface="メイリオ" panose="020B0604030504040204" pitchFamily="50" charset="-128"/>
              </a:rPr>
              <a:t>された瞬間に起動するということがなくなる</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ja-JP" altLang="en-US" sz="1200" b="1" u="sng" dirty="0">
                <a:solidFill>
                  <a:srgbClr val="FF7C80"/>
                </a:solidFill>
                <a:latin typeface="メイリオ" panose="020B0604030504040204" pitchFamily="50" charset="-128"/>
                <a:ea typeface="メイリオ" panose="020B0604030504040204" pitchFamily="50" charset="-128"/>
              </a:rPr>
              <a:t>意図的にコードとして呼び出さない限り実行しない</a:t>
            </a: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sz="1200" b="1" u="sng" dirty="0">
              <a:solidFill>
                <a:srgbClr val="FF7C80"/>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Class</a:t>
            </a:r>
            <a:r>
              <a:rPr kumimoji="1" lang="ja-JP" altLang="en-US" sz="1200" dirty="0">
                <a:solidFill>
                  <a:schemeClr val="tx1"/>
                </a:solidFill>
                <a:latin typeface="メイリオ" panose="020B0604030504040204" pitchFamily="50" charset="-128"/>
                <a:ea typeface="メイリオ" panose="020B0604030504040204" pitchFamily="50" charset="-128"/>
              </a:rPr>
              <a:t>を呼び出して、</a:t>
            </a:r>
            <a:r>
              <a:rPr kumimoji="1" lang="en-US" altLang="ja-JP" sz="1200" dirty="0">
                <a:solidFill>
                  <a:schemeClr val="tx1"/>
                </a:solidFill>
                <a:latin typeface="メイリオ" panose="020B0604030504040204" pitchFamily="50" charset="-128"/>
                <a:ea typeface="メイリオ" panose="020B0604030504040204" pitchFamily="50" charset="-128"/>
              </a:rPr>
              <a:t>365</a:t>
            </a:r>
            <a:r>
              <a:rPr kumimoji="1" lang="ja-JP" altLang="en-US" sz="1200" dirty="0">
                <a:solidFill>
                  <a:schemeClr val="tx1"/>
                </a:solidFill>
                <a:latin typeface="メイリオ" panose="020B0604030504040204" pitchFamily="50" charset="-128"/>
                <a:ea typeface="メイリオ" panose="020B0604030504040204" pitchFamily="50" charset="-128"/>
              </a:rPr>
              <a:t>という値を渡して、戻ってきた</a:t>
            </a:r>
            <a:r>
              <a:rPr kumimoji="1" lang="ja-JP" altLang="en-US" sz="1200" b="1" u="sng" dirty="0">
                <a:solidFill>
                  <a:schemeClr val="accent5"/>
                </a:solidFill>
                <a:latin typeface="メイリオ" panose="020B0604030504040204" pitchFamily="50" charset="-128"/>
                <a:ea typeface="メイリオ" panose="020B0604030504040204" pitchFamily="50" charset="-128"/>
              </a:rPr>
              <a:t>インスタンス</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b="1" u="sng" dirty="0">
                <a:solidFill>
                  <a:schemeClr val="accent5"/>
                </a:solidFill>
                <a:latin typeface="メイリオ" panose="020B0604030504040204" pitchFamily="50" charset="-128"/>
                <a:ea typeface="メイリオ" panose="020B0604030504040204" pitchFamily="50" charset="-128"/>
              </a:rPr>
              <a:t>出来上がったもの</a:t>
            </a:r>
            <a:r>
              <a:rPr kumimoji="1" lang="en-US" altLang="ja-JP" sz="1200" b="1" u="sng" dirty="0">
                <a:solidFill>
                  <a:schemeClr val="accent5"/>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f</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という変数は、</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関数をつながっており、</a:t>
            </a: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dirty="0">
                <a:solidFill>
                  <a:schemeClr val="tx1"/>
                </a:solidFill>
                <a:latin typeface="メイリオ" panose="020B0604030504040204" pitchFamily="50" charset="-128"/>
                <a:ea typeface="メイリオ" panose="020B0604030504040204" pitchFamily="50" charset="-128"/>
              </a:rPr>
              <a:t>関数を呼び出して、</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dirty="0">
                <a:solidFill>
                  <a:schemeClr val="tx1"/>
                </a:solidFill>
                <a:latin typeface="メイリオ" panose="020B0604030504040204" pitchFamily="50" charset="-128"/>
                <a:ea typeface="メイリオ" panose="020B0604030504040204" pitchFamily="50" charset="-128"/>
              </a:rPr>
              <a:t>関数に入っている値を表示する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F7A1E559-258F-4B10-888B-134E54AF464B}"/>
              </a:ext>
            </a:extLst>
          </p:cNvPr>
          <p:cNvSpPr/>
          <p:nvPr/>
        </p:nvSpPr>
        <p:spPr>
          <a:xfrm>
            <a:off x="1543574" y="5066950"/>
            <a:ext cx="2475594" cy="1224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相当わかりやすく</a:t>
            </a:r>
            <a:endParaRPr kumimoji="1" lang="en-US" altLang="ja-JP" dirty="0"/>
          </a:p>
          <a:p>
            <a:pPr algn="ctr"/>
            <a:r>
              <a:rPr kumimoji="1" lang="ja-JP" altLang="en-US" dirty="0"/>
              <a:t>説明すること</a:t>
            </a:r>
          </a:p>
        </p:txBody>
      </p:sp>
    </p:spTree>
    <p:extLst>
      <p:ext uri="{BB962C8B-B14F-4D97-AF65-F5344CB8AC3E}">
        <p14:creationId xmlns:p14="http://schemas.microsoft.com/office/powerpoint/2010/main" val="3190444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8633250"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本日のまとめと感想</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u="sng" dirty="0">
                <a:latin typeface="メイリオ" panose="020B0604030504040204" pitchFamily="50" charset="-128"/>
                <a:ea typeface="メイリオ" panose="020B0604030504040204" pitchFamily="50" charset="-128"/>
              </a:rPr>
              <a:t>本日のまとめ</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44</a:t>
            </a:fld>
            <a:endParaRPr kumimoji="1" lang="ja-JP" altLang="en-US"/>
          </a:p>
        </p:txBody>
      </p:sp>
      <p:sp>
        <p:nvSpPr>
          <p:cNvPr id="13" name="四角形: 角を丸くする 12">
            <a:extLst>
              <a:ext uri="{FF2B5EF4-FFF2-40B4-BE49-F238E27FC236}">
                <a16:creationId xmlns:a16="http://schemas.microsoft.com/office/drawing/2014/main" id="{6D22B8C6-B007-402E-B663-5DFC67BC0695}"/>
              </a:ext>
            </a:extLst>
          </p:cNvPr>
          <p:cNvSpPr/>
          <p:nvPr/>
        </p:nvSpPr>
        <p:spPr>
          <a:xfrm>
            <a:off x="173166" y="1257977"/>
            <a:ext cx="8797668"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000" b="1" dirty="0">
                <a:solidFill>
                  <a:srgbClr val="0070C0"/>
                </a:solidFill>
                <a:latin typeface="Aharoni" panose="02010803020104030203" pitchFamily="2" charset="-79"/>
                <a:cs typeface="Aharoni" panose="02010803020104030203" pitchFamily="2" charset="-79"/>
              </a:rPr>
              <a:t>・言語の特徴をとらえて、どんなことができるかを知りましょう</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・プログラムを組むときには、先ずは言語化をしていきましょう</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・コードは書くよりも、何度も読み下しをした方が身に付きます</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・コードを</a:t>
            </a:r>
            <a:r>
              <a:rPr kumimoji="1" lang="en-US" altLang="ja-JP" sz="2000" b="1" dirty="0">
                <a:solidFill>
                  <a:srgbClr val="0070C0"/>
                </a:solidFill>
                <a:latin typeface="Aharoni" panose="02010803020104030203" pitchFamily="2" charset="-79"/>
                <a:cs typeface="Aharoni" panose="02010803020104030203" pitchFamily="2" charset="-79"/>
              </a:rPr>
              <a:t>【</a:t>
            </a:r>
            <a:r>
              <a:rPr kumimoji="1" lang="ja-JP" altLang="en-US" sz="2000" b="1" dirty="0">
                <a:solidFill>
                  <a:srgbClr val="0070C0"/>
                </a:solidFill>
                <a:latin typeface="Aharoni" panose="02010803020104030203" pitchFamily="2" charset="-79"/>
                <a:cs typeface="Aharoni" panose="02010803020104030203" pitchFamily="2" charset="-79"/>
              </a:rPr>
              <a:t>オブジェクト</a:t>
            </a:r>
            <a:r>
              <a:rPr kumimoji="1" lang="en-US" altLang="ja-JP" sz="2000" b="1" dirty="0">
                <a:solidFill>
                  <a:srgbClr val="0070C0"/>
                </a:solidFill>
                <a:latin typeface="Aharoni" panose="02010803020104030203" pitchFamily="2" charset="-79"/>
                <a:cs typeface="Aharoni" panose="02010803020104030203" pitchFamily="2" charset="-79"/>
              </a:rPr>
              <a:t>】</a:t>
            </a:r>
            <a:r>
              <a:rPr kumimoji="1" lang="ja-JP" altLang="en-US" sz="2000" b="1" dirty="0">
                <a:solidFill>
                  <a:srgbClr val="0070C0"/>
                </a:solidFill>
                <a:latin typeface="Aharoni" panose="02010803020104030203" pitchFamily="2" charset="-79"/>
                <a:cs typeface="Aharoni" panose="02010803020104030203" pitchFamily="2" charset="-79"/>
              </a:rPr>
              <a:t>に置き換えてとらえるとワンステップ</a:t>
            </a:r>
          </a:p>
          <a:p>
            <a:r>
              <a:rPr kumimoji="1" lang="ja-JP" altLang="en-US" sz="2000" b="1" dirty="0">
                <a:solidFill>
                  <a:srgbClr val="0070C0"/>
                </a:solidFill>
                <a:latin typeface="Aharoni" panose="02010803020104030203" pitchFamily="2" charset="-79"/>
                <a:cs typeface="Aharoni" panose="02010803020104030203" pitchFamily="2" charset="-79"/>
              </a:rPr>
              <a:t>アップできます</a:t>
            </a:r>
          </a:p>
        </p:txBody>
      </p:sp>
      <p:sp>
        <p:nvSpPr>
          <p:cNvPr id="14" name="テキスト ボックス 13">
            <a:extLst>
              <a:ext uri="{FF2B5EF4-FFF2-40B4-BE49-F238E27FC236}">
                <a16:creationId xmlns:a16="http://schemas.microsoft.com/office/drawing/2014/main" id="{44B5DBE2-F845-4B5C-8B9E-2F556B541F84}"/>
              </a:ext>
            </a:extLst>
          </p:cNvPr>
          <p:cNvSpPr txBox="1"/>
          <p:nvPr/>
        </p:nvSpPr>
        <p:spPr>
          <a:xfrm>
            <a:off x="620605" y="5046025"/>
            <a:ext cx="7902790" cy="1154162"/>
          </a:xfrm>
          <a:prstGeom prst="rect">
            <a:avLst/>
          </a:prstGeom>
          <a:noFill/>
        </p:spPr>
        <p:txBody>
          <a:bodyPr wrap="square" rtlCol="0">
            <a:spAutoFit/>
          </a:bodyPr>
          <a:lstStyle/>
          <a:p>
            <a:pPr algn="ctr">
              <a:lnSpc>
                <a:spcPct val="150000"/>
              </a:lnSpc>
            </a:pPr>
            <a:r>
              <a:rPr lang="ja-JP" altLang="en-US" sz="2400" b="1" u="sng" dirty="0">
                <a:latin typeface="メイリオ" panose="020B0604030504040204" pitchFamily="50" charset="-128"/>
                <a:ea typeface="メイリオ" panose="020B0604030504040204" pitchFamily="50" charset="-128"/>
              </a:rPr>
              <a:t>最後に皆さんの今日のスキルを</a:t>
            </a:r>
            <a:endParaRPr lang="en-US" altLang="ja-JP" sz="2400" b="1" u="sng" dirty="0">
              <a:latin typeface="メイリオ" panose="020B0604030504040204" pitchFamily="50" charset="-128"/>
              <a:ea typeface="メイリオ" panose="020B0604030504040204" pitchFamily="50" charset="-128"/>
            </a:endParaRPr>
          </a:p>
          <a:p>
            <a:pPr algn="ctr">
              <a:lnSpc>
                <a:spcPct val="150000"/>
              </a:lnSpc>
            </a:pPr>
            <a:r>
              <a:rPr lang="ja-JP" altLang="en-US" sz="2400" b="1" u="sng" dirty="0">
                <a:latin typeface="メイリオ" panose="020B0604030504040204" pitchFamily="50" charset="-128"/>
                <a:ea typeface="メイリオ" panose="020B0604030504040204" pitchFamily="50" charset="-128"/>
              </a:rPr>
              <a:t>いつ、どんな場面で使おうと思ったかを教えてください</a:t>
            </a:r>
            <a:endParaRPr lang="en-US" altLang="ja-JP" sz="2400" b="1" u="sng" dirty="0">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168200D9-AE7F-44EC-B493-591D5B45BD2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51803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67522C-6768-4A16-A4BF-8B8FA4584C70}"/>
              </a:ext>
            </a:extLst>
          </p:cNvPr>
          <p:cNvSpPr>
            <a:spLocks noGrp="1"/>
          </p:cNvSpPr>
          <p:nvPr>
            <p:ph type="sldNum" sz="quarter" idx="12"/>
          </p:nvPr>
        </p:nvSpPr>
        <p:spPr/>
        <p:txBody>
          <a:bodyPr/>
          <a:lstStyle/>
          <a:p>
            <a:fld id="{AB0303BB-8D90-459E-A3C4-D2E219921092}" type="slidenum">
              <a:rPr kumimoji="1" lang="ja-JP" altLang="en-US" smtClean="0"/>
              <a:t>45</a:t>
            </a:fld>
            <a:endParaRPr kumimoji="1" lang="ja-JP" altLang="en-US"/>
          </a:p>
        </p:txBody>
      </p:sp>
      <p:pic>
        <p:nvPicPr>
          <p:cNvPr id="8" name="図 7">
            <a:extLst>
              <a:ext uri="{FF2B5EF4-FFF2-40B4-BE49-F238E27FC236}">
                <a16:creationId xmlns:a16="http://schemas.microsoft.com/office/drawing/2014/main" id="{86C3E93D-F256-46AC-84F6-FEB19958B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7" y="405232"/>
            <a:ext cx="6457950" cy="1650633"/>
          </a:xfrm>
          <a:prstGeom prst="rect">
            <a:avLst/>
          </a:prstGeom>
        </p:spPr>
      </p:pic>
      <p:sp>
        <p:nvSpPr>
          <p:cNvPr id="10" name="テキスト ボックス 9">
            <a:extLst>
              <a:ext uri="{FF2B5EF4-FFF2-40B4-BE49-F238E27FC236}">
                <a16:creationId xmlns:a16="http://schemas.microsoft.com/office/drawing/2014/main" id="{0ECFB493-B3B0-4791-8FC1-E94095D76190}"/>
              </a:ext>
            </a:extLst>
          </p:cNvPr>
          <p:cNvSpPr txBox="1"/>
          <p:nvPr/>
        </p:nvSpPr>
        <p:spPr>
          <a:xfrm>
            <a:off x="716692" y="3634996"/>
            <a:ext cx="8326354" cy="2724079"/>
          </a:xfrm>
          <a:prstGeom prst="rect">
            <a:avLst/>
          </a:prstGeom>
          <a:noFill/>
        </p:spPr>
        <p:txBody>
          <a:bodyPr wrap="square" rtlCol="0">
            <a:spAutoFit/>
          </a:bodyPr>
          <a:lstStyle/>
          <a:p>
            <a:pPr algn="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上田　敬介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 うえだ　けいすけ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岐阜県岐阜市出身の少しマイペースな人物</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技術や知識は単独で、覚えるより、絡めて覚えたほうが効率がいいし、</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身に付くということを一緒に体感していきましょう</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経験だけでなく、国家資格、民間資格を取得している技術のため、品質には自信があります</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健康予防管理専門士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■エネルギー管理士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IT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パスポート</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■米国</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NLP</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プラクティショナー</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バンドラーライン</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アロマセラピスト </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級</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全</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55</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資格取得済み</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p:txBody>
      </p:sp>
      <p:pic>
        <p:nvPicPr>
          <p:cNvPr id="5" name="図 4">
            <a:extLst>
              <a:ext uri="{FF2B5EF4-FFF2-40B4-BE49-F238E27FC236}">
                <a16:creationId xmlns:a16="http://schemas.microsoft.com/office/drawing/2014/main" id="{6C13B4FF-0340-42A3-A56A-944074E19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770" y="652583"/>
            <a:ext cx="1752135" cy="1752135"/>
          </a:xfrm>
          <a:prstGeom prst="rect">
            <a:avLst/>
          </a:prstGeom>
        </p:spPr>
      </p:pic>
      <p:sp>
        <p:nvSpPr>
          <p:cNvPr id="6" name="正方形/長方形 5">
            <a:extLst>
              <a:ext uri="{FF2B5EF4-FFF2-40B4-BE49-F238E27FC236}">
                <a16:creationId xmlns:a16="http://schemas.microsoft.com/office/drawing/2014/main" id="{000D9D0E-3098-41A6-BE5D-5346AB3E951F}"/>
              </a:ext>
            </a:extLst>
          </p:cNvPr>
          <p:cNvSpPr/>
          <p:nvPr/>
        </p:nvSpPr>
        <p:spPr>
          <a:xfrm>
            <a:off x="1936367" y="2967335"/>
            <a:ext cx="7106679" cy="461665"/>
          </a:xfrm>
          <a:prstGeom prst="rect">
            <a:avLst/>
          </a:prstGeom>
        </p:spPr>
        <p:txBody>
          <a:bodyPr wrap="square">
            <a:spAutoFit/>
          </a:bodyPr>
          <a:lstStyle/>
          <a:p>
            <a:pPr algn="r"/>
            <a:r>
              <a:rPr lang="en-US" altLang="ja-JP" sz="2400" dirty="0">
                <a:hlinkClick r:id="rId4"/>
              </a:rPr>
              <a:t>https://www.street-academy.com/steachers/465170</a:t>
            </a:r>
            <a:endParaRPr lang="ja-JP" altLang="en-US" sz="2400" dirty="0"/>
          </a:p>
        </p:txBody>
      </p:sp>
      <p:sp>
        <p:nvSpPr>
          <p:cNvPr id="12" name="テキスト ボックス 11">
            <a:extLst>
              <a:ext uri="{FF2B5EF4-FFF2-40B4-BE49-F238E27FC236}">
                <a16:creationId xmlns:a16="http://schemas.microsoft.com/office/drawing/2014/main" id="{0051F17C-6116-4BD1-BB2D-E32F7B4092EC}"/>
              </a:ext>
            </a:extLst>
          </p:cNvPr>
          <p:cNvSpPr txBox="1"/>
          <p:nvPr/>
        </p:nvSpPr>
        <p:spPr>
          <a:xfrm>
            <a:off x="7043351" y="2637920"/>
            <a:ext cx="1855057"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教室ページ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DAEB8224-3A9D-43AC-9137-2976B04F6F68}"/>
              </a:ext>
            </a:extLst>
          </p:cNvPr>
          <p:cNvSpPr txBox="1"/>
          <p:nvPr/>
        </p:nvSpPr>
        <p:spPr>
          <a:xfrm>
            <a:off x="6404931" y="223949"/>
            <a:ext cx="2585096"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公式</a:t>
            </a:r>
            <a:r>
              <a:rPr kumimoji="1" lang="en-US" altLang="ja-JP" sz="2400" b="1" dirty="0">
                <a:solidFill>
                  <a:schemeClr val="bg2">
                    <a:lumMod val="50000"/>
                  </a:schemeClr>
                </a:solidFill>
                <a:latin typeface="メイリオ" panose="020B0604030504040204" pitchFamily="50" charset="-128"/>
                <a:ea typeface="メイリオ" panose="020B0604030504040204" pitchFamily="50" charset="-128"/>
              </a:rPr>
              <a:t>LINE</a:t>
            </a: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759EC242-7483-4F3C-9C47-8A3C21178EB8}"/>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56179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382" y="1599402"/>
            <a:ext cx="4033473" cy="3016545"/>
          </a:xfrm>
          <a:prstGeom prst="rect">
            <a:avLst/>
          </a:prstGeom>
          <a:noFill/>
          <a:ln>
            <a:noFill/>
          </a:ln>
        </p:spPr>
      </p:pic>
      <p:sp>
        <p:nvSpPr>
          <p:cNvPr id="7" name="楕円 6">
            <a:extLst>
              <a:ext uri="{FF2B5EF4-FFF2-40B4-BE49-F238E27FC236}">
                <a16:creationId xmlns:a16="http://schemas.microsoft.com/office/drawing/2014/main" id="{7A917B8C-7E5F-40B0-8AE4-B2C2F43E1D3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932886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130" y="2092654"/>
            <a:ext cx="5720553" cy="4278274"/>
          </a:xfrm>
          <a:prstGeom prst="rect">
            <a:avLst/>
          </a:prstGeom>
          <a:noFill/>
          <a:ln>
            <a:noFill/>
          </a:ln>
        </p:spPr>
      </p:pic>
      <p:sp>
        <p:nvSpPr>
          <p:cNvPr id="8" name="テキスト ボックス 7">
            <a:extLst>
              <a:ext uri="{FF2B5EF4-FFF2-40B4-BE49-F238E27FC236}">
                <a16:creationId xmlns:a16="http://schemas.microsoft.com/office/drawing/2014/main" id="{E2CAFCAF-F678-4509-AF38-69B335958AE9}"/>
              </a:ext>
            </a:extLst>
          </p:cNvPr>
          <p:cNvSpPr txBox="1"/>
          <p:nvPr/>
        </p:nvSpPr>
        <p:spPr>
          <a:xfrm>
            <a:off x="358629" y="1692364"/>
            <a:ext cx="4592972" cy="253531"/>
          </a:xfrm>
          <a:prstGeom prst="rect">
            <a:avLst/>
          </a:prstGeom>
          <a:noFill/>
        </p:spPr>
        <p:txBody>
          <a:bodyPr wrap="square">
            <a:spAutoFit/>
          </a:bodyPr>
          <a:lstStyle/>
          <a:p>
            <a:pPr marL="266700" indent="-266700">
              <a:lnSpc>
                <a:spcPts val="1200"/>
              </a:lnSpc>
              <a:spcBef>
                <a:spcPts val="500"/>
              </a:spcBef>
              <a:spcAft>
                <a:spcPts val="1000"/>
              </a:spcAft>
            </a:pPr>
            <a:r>
              <a:rPr lang="en-US" altLang="ja-JP" sz="1800" u="sng" dirty="0">
                <a:solidFill>
                  <a:srgbClr val="0000FF"/>
                </a:solidFill>
                <a:effectLst/>
                <a:latin typeface="Meiryo UI" panose="020B0604030504040204" pitchFamily="50" charset="-128"/>
                <a:ea typeface="Meiryo UI" panose="020B0604030504040204" pitchFamily="50" charset="-128"/>
                <a:cs typeface="Times New Roman" panose="02020603050405020304" pitchFamily="18" charset="0"/>
                <a:hlinkClick r:id="rId3"/>
              </a:rPr>
              <a:t>https://www.python.org/</a:t>
            </a:r>
            <a:endParaRPr lang="ja-JP" altLang="ja-JP" sz="1800" dirty="0">
              <a:effectLst/>
              <a:latin typeface="Meiryo UI" panose="020B0604030504040204" pitchFamily="50" charset="-128"/>
              <a:ea typeface="Meiryo UI" panose="020B0604030504040204" pitchFamily="50" charset="-128"/>
              <a:cs typeface="Times New Roman" panose="02020603050405020304" pitchFamily="18" charset="0"/>
            </a:endParaRPr>
          </a:p>
        </p:txBody>
      </p:sp>
      <p:sp>
        <p:nvSpPr>
          <p:cNvPr id="9" name="楕円 8">
            <a:extLst>
              <a:ext uri="{FF2B5EF4-FFF2-40B4-BE49-F238E27FC236}">
                <a16:creationId xmlns:a16="http://schemas.microsoft.com/office/drawing/2014/main" id="{5614C021-DA2C-4E98-A16F-0D405AD23A2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279089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 Releases for Windows】</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【Latest Python 3 Release - Python 3.●.●】</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9" name="図 18" descr="Pythonをダウンロードする(4)">
            <a:extLst>
              <a:ext uri="{FF2B5EF4-FFF2-40B4-BE49-F238E27FC236}">
                <a16:creationId xmlns:a16="http://schemas.microsoft.com/office/drawing/2014/main" id="{79DB276E-E8A7-4FB9-A219-DF40015DCA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089" y="1545605"/>
            <a:ext cx="2991202" cy="1972538"/>
          </a:xfrm>
          <a:prstGeom prst="rect">
            <a:avLst/>
          </a:prstGeom>
          <a:noFill/>
          <a:ln>
            <a:noFill/>
          </a:ln>
        </p:spPr>
      </p:pic>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71256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ページ下部の</a:t>
            </a:r>
            <a:r>
              <a:rPr lang="en-US" altLang="ja-JP" sz="1400" dirty="0">
                <a:latin typeface="メイリオ" panose="020B0604030504040204" pitchFamily="50" charset="-128"/>
                <a:ea typeface="メイリオ" panose="020B0604030504040204" pitchFamily="50" charset="-128"/>
              </a:rPr>
              <a:t>【Windows installer (●●-bit)】</a:t>
            </a:r>
            <a:r>
              <a:rPr lang="ja-JP" altLang="en-US" sz="1400" dirty="0">
                <a:latin typeface="メイリオ" panose="020B0604030504040204" pitchFamily="50" charset="-128"/>
                <a:ea typeface="メイリオ" panose="020B0604030504040204" pitchFamily="50" charset="-128"/>
              </a:rPr>
              <a:t>をクリックし、</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D33A8808-52A2-4C60-A2CF-C7DB9368E300}"/>
              </a:ext>
            </a:extLst>
          </p:cNvPr>
          <p:cNvPicPr/>
          <p:nvPr/>
        </p:nvPicPr>
        <p:blipFill>
          <a:blip r:embed="rId3"/>
          <a:stretch>
            <a:fillRect/>
          </a:stretch>
        </p:blipFill>
        <p:spPr>
          <a:xfrm>
            <a:off x="2065917" y="4295551"/>
            <a:ext cx="4726940" cy="2306320"/>
          </a:xfrm>
          <a:prstGeom prst="rect">
            <a:avLst/>
          </a:prstGeom>
        </p:spPr>
      </p:pic>
      <p:sp>
        <p:nvSpPr>
          <p:cNvPr id="9" name="楕円 8">
            <a:extLst>
              <a:ext uri="{FF2B5EF4-FFF2-40B4-BE49-F238E27FC236}">
                <a16:creationId xmlns:a16="http://schemas.microsoft.com/office/drawing/2014/main" id="{C9F20C07-B031-4231-951D-6F470CAF4AB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17236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0696E98D-4E74-4E23-8379-E7F2B02510AD}"/>
              </a:ext>
            </a:extLst>
          </p:cNvPr>
          <p:cNvSpPr/>
          <p:nvPr/>
        </p:nvSpPr>
        <p:spPr>
          <a:xfrm>
            <a:off x="988504" y="2542188"/>
            <a:ext cx="2127448" cy="197679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モジュール</a:t>
            </a: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単体でも動く</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違いがわかれば覚えやすい</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sp>
        <p:nvSpPr>
          <p:cNvPr id="6" name="テキスト ボックス 5">
            <a:extLst>
              <a:ext uri="{FF2B5EF4-FFF2-40B4-BE49-F238E27FC236}">
                <a16:creationId xmlns:a16="http://schemas.microsoft.com/office/drawing/2014/main" id="{D7F3B760-4945-45F6-A71A-A15E134E19FA}"/>
              </a:ext>
            </a:extLst>
          </p:cNvPr>
          <p:cNvSpPr txBox="1"/>
          <p:nvPr/>
        </p:nvSpPr>
        <p:spPr bwMode="auto">
          <a:xfrm>
            <a:off x="272514" y="1117864"/>
            <a:ext cx="8242836"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ライブラリとは、</a:t>
            </a:r>
            <a:r>
              <a:rPr lang="ja-JP" altLang="en-US" sz="1400" b="1" u="sng" dirty="0">
                <a:solidFill>
                  <a:schemeClr val="accent6"/>
                </a:solidFill>
                <a:latin typeface="メイリオ" panose="020B0604030504040204" pitchFamily="50" charset="-128"/>
                <a:ea typeface="メイリオ" panose="020B0604030504040204" pitchFamily="50" charset="-128"/>
              </a:rPr>
              <a:t>既にいろんな機能が書かれたプログラム</a:t>
            </a:r>
            <a:r>
              <a:rPr lang="ja-JP" altLang="en-US" sz="1400" dirty="0">
                <a:latin typeface="メイリオ" panose="020B0604030504040204" pitchFamily="50" charset="-128"/>
                <a:ea typeface="メイリオ" panose="020B0604030504040204" pitchFamily="50" charset="-128"/>
              </a:rPr>
              <a:t>のようなものです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これを使うことによって、</a:t>
            </a:r>
            <a:r>
              <a:rPr lang="ja-JP" altLang="en-US" sz="1400" b="1" u="sng" dirty="0">
                <a:solidFill>
                  <a:schemeClr val="accent6"/>
                </a:solidFill>
                <a:latin typeface="メイリオ" panose="020B0604030504040204" pitchFamily="50" charset="-128"/>
                <a:ea typeface="メイリオ" panose="020B0604030504040204" pitchFamily="50" charset="-128"/>
              </a:rPr>
              <a:t>ゼロからプログラムを組まなくてもいい</a:t>
            </a:r>
            <a:r>
              <a:rPr lang="ja-JP" altLang="en-US" sz="1400" dirty="0">
                <a:latin typeface="メイリオ" panose="020B0604030504040204" pitchFamily="50" charset="-128"/>
                <a:ea typeface="メイリオ" panose="020B0604030504040204" pitchFamily="50" charset="-128"/>
              </a:rPr>
              <a:t>ことがあります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ライブラリだけで考えてしまうとわかりづらいと思うので、他のことと併せて覚えていきましょう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下の図のように覚えることがオススメです</a:t>
            </a:r>
            <a:endParaRPr lang="en-US" altLang="ja-JP" sz="1400" dirty="0">
              <a:latin typeface="メイリオ" panose="020B0604030504040204" pitchFamily="50" charset="-128"/>
              <a:ea typeface="メイリオ" panose="020B0604030504040204" pitchFamily="50" charset="-128"/>
            </a:endParaRPr>
          </a:p>
        </p:txBody>
      </p:sp>
      <p:pic>
        <p:nvPicPr>
          <p:cNvPr id="2050" name="Picture 2" descr="Pythonのファイルのシンボル | 無料のアイコン">
            <a:extLst>
              <a:ext uri="{FF2B5EF4-FFF2-40B4-BE49-F238E27FC236}">
                <a16:creationId xmlns:a16="http://schemas.microsoft.com/office/drawing/2014/main" id="{9A6E8B0E-ED9F-4F4C-8740-76DF2C8C6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0"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2" name="四角形: 角を丸くする 21">
            <a:extLst>
              <a:ext uri="{FF2B5EF4-FFF2-40B4-BE49-F238E27FC236}">
                <a16:creationId xmlns:a16="http://schemas.microsoft.com/office/drawing/2014/main" id="{10342BD7-4481-4877-BF94-D39D3DB3307F}"/>
              </a:ext>
            </a:extLst>
          </p:cNvPr>
          <p:cNvSpPr/>
          <p:nvPr/>
        </p:nvSpPr>
        <p:spPr>
          <a:xfrm>
            <a:off x="988504" y="4652614"/>
            <a:ext cx="2127448" cy="1976795"/>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パッケージ</a:t>
            </a:r>
            <a:endParaRPr kumimoji="1" lang="en-US" altLang="ja-JP" b="1"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モジュールの集まったもの</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18" name="Picture 2" descr="Pythonのファイルのシンボル | 無料のアイコン">
            <a:extLst>
              <a:ext uri="{FF2B5EF4-FFF2-40B4-BE49-F238E27FC236}">
                <a16:creationId xmlns:a16="http://schemas.microsoft.com/office/drawing/2014/main" id="{EEB6C05B-BAEE-48C4-919D-C6FFD045A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436"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ythonのファイルのシンボル | 無料のアイコン">
            <a:extLst>
              <a:ext uri="{FF2B5EF4-FFF2-40B4-BE49-F238E27FC236}">
                <a16:creationId xmlns:a16="http://schemas.microsoft.com/office/drawing/2014/main" id="{5D77DDED-48A8-4A4C-B472-41E02F768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55"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ythonのファイルのシンボル | 無料のアイコン">
            <a:extLst>
              <a:ext uri="{FF2B5EF4-FFF2-40B4-BE49-F238E27FC236}">
                <a16:creationId xmlns:a16="http://schemas.microsoft.com/office/drawing/2014/main" id="{F1AA2D8C-1F91-43F9-85D1-BDC4F48E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962"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ythonのファイルのシンボル | 無料のアイコン">
            <a:extLst>
              <a:ext uri="{FF2B5EF4-FFF2-40B4-BE49-F238E27FC236}">
                <a16:creationId xmlns:a16="http://schemas.microsoft.com/office/drawing/2014/main" id="{20BBF1DC-AFE0-42A8-9D09-62B346DC5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576"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ythonのファイルのシンボル | 無料のアイコン">
            <a:extLst>
              <a:ext uri="{FF2B5EF4-FFF2-40B4-BE49-F238E27FC236}">
                <a16:creationId xmlns:a16="http://schemas.microsoft.com/office/drawing/2014/main" id="{4B2EE63C-9194-42DF-BE7C-61F0C8DB4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95"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ythonのファイルのシンボル | 無料のアイコン">
            <a:extLst>
              <a:ext uri="{FF2B5EF4-FFF2-40B4-BE49-F238E27FC236}">
                <a16:creationId xmlns:a16="http://schemas.microsoft.com/office/drawing/2014/main" id="{AA7A14B7-4FEA-4A4B-BDB5-6B2F98D9C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02" y="5644636"/>
            <a:ext cx="402542" cy="402542"/>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AF6F398C-CBD8-46A4-ACC6-41D4600DFBFB}"/>
              </a:ext>
            </a:extLst>
          </p:cNvPr>
          <p:cNvSpPr/>
          <p:nvPr/>
        </p:nvSpPr>
        <p:spPr>
          <a:xfrm>
            <a:off x="3346316" y="2542188"/>
            <a:ext cx="2127448" cy="197679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コンポーネント</a:t>
            </a:r>
            <a:endParaRPr kumimoji="1" lang="en-US" altLang="ja-JP"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7" name="Picture 2" descr="Pythonのファイルのシンボル | 無料のアイコン">
            <a:extLst>
              <a:ext uri="{FF2B5EF4-FFF2-40B4-BE49-F238E27FC236}">
                <a16:creationId xmlns:a16="http://schemas.microsoft.com/office/drawing/2014/main" id="{ED2A2F73-0640-4118-9B4E-0C4B137DC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8" name="四角形: 角を丸くする 27">
            <a:extLst>
              <a:ext uri="{FF2B5EF4-FFF2-40B4-BE49-F238E27FC236}">
                <a16:creationId xmlns:a16="http://schemas.microsoft.com/office/drawing/2014/main" id="{6CB67929-BB4A-48CC-A06E-5A05231CC5E2}"/>
              </a:ext>
            </a:extLst>
          </p:cNvPr>
          <p:cNvSpPr/>
          <p:nvPr/>
        </p:nvSpPr>
        <p:spPr>
          <a:xfrm>
            <a:off x="3346316" y="4656238"/>
            <a:ext cx="2127448" cy="197679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4"/>
                </a:solidFill>
                <a:latin typeface="メイリオ" panose="020B0604030504040204" pitchFamily="50" charset="-128"/>
                <a:ea typeface="メイリオ" panose="020B0604030504040204" pitchFamily="50" charset="-128"/>
              </a:rPr>
              <a:t>ライブラリ</a:t>
            </a:r>
            <a:endParaRPr kumimoji="1" lang="en-US" altLang="ja-JP" b="1" dirty="0">
              <a:solidFill>
                <a:schemeClr val="accent4"/>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複数の機能のまとめられたプログラム</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9" name="Picture 2" descr="Pythonのファイルのシンボル | 無料のアイコン">
            <a:extLst>
              <a:ext uri="{FF2B5EF4-FFF2-40B4-BE49-F238E27FC236}">
                <a16:creationId xmlns:a16="http://schemas.microsoft.com/office/drawing/2014/main" id="{47E262CB-75EA-4A36-9D18-23F0F77F7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513184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30" name="楕円 29">
            <a:extLst>
              <a:ext uri="{FF2B5EF4-FFF2-40B4-BE49-F238E27FC236}">
                <a16:creationId xmlns:a16="http://schemas.microsoft.com/office/drawing/2014/main" id="{30136B52-3EAA-42E2-8D9E-767B18F8934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31" name="図 30" descr="テーブル, 異なる, 多い, 束 が含まれている画像&#10;&#10;自動的に生成された説明">
            <a:extLst>
              <a:ext uri="{FF2B5EF4-FFF2-40B4-BE49-F238E27FC236}">
                <a16:creationId xmlns:a16="http://schemas.microsoft.com/office/drawing/2014/main" id="{7752D3C4-F66D-4935-834C-155BE420F65C}"/>
              </a:ext>
            </a:extLst>
          </p:cNvPr>
          <p:cNvPicPr>
            <a:picLocks noChangeAspect="1"/>
          </p:cNvPicPr>
          <p:nvPr/>
        </p:nvPicPr>
        <p:blipFill rotWithShape="1">
          <a:blip r:embed="rId3">
            <a:extLst>
              <a:ext uri="{28A0092B-C50C-407E-A947-70E740481C1C}">
                <a14:useLocalDpi xmlns:a14="http://schemas.microsoft.com/office/drawing/2010/main" val="0"/>
              </a:ext>
            </a:extLst>
          </a:blip>
          <a:srcRect l="70625" t="70528" r="18349"/>
          <a:stretch/>
        </p:blipFill>
        <p:spPr>
          <a:xfrm>
            <a:off x="5655437" y="3074071"/>
            <a:ext cx="1880707" cy="3555338"/>
          </a:xfrm>
          <a:prstGeom prst="rect">
            <a:avLst/>
          </a:prstGeom>
        </p:spPr>
      </p:pic>
    </p:spTree>
    <p:extLst>
      <p:ext uri="{BB962C8B-B14F-4D97-AF65-F5344CB8AC3E}">
        <p14:creationId xmlns:p14="http://schemas.microsoft.com/office/powerpoint/2010/main" val="628704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2327560"/>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【Add Python ●.● to PATH】</a:t>
            </a:r>
            <a:r>
              <a:rPr lang="ja-JP" altLang="en-US" sz="1400" dirty="0">
                <a:latin typeface="メイリオ" panose="020B0604030504040204" pitchFamily="50" charset="-128"/>
                <a:ea typeface="メイリオ" panose="020B0604030504040204" pitchFamily="50" charset="-128"/>
              </a:rPr>
              <a:t>のチェックボックスにチェックを入れ、</a:t>
            </a:r>
            <a:r>
              <a:rPr lang="en-US" altLang="ja-JP" sz="1400" dirty="0">
                <a:latin typeface="メイリオ" panose="020B0604030504040204" pitchFamily="50" charset="-128"/>
                <a:ea typeface="メイリオ" panose="020B0604030504040204" pitchFamily="50" charset="-128"/>
              </a:rPr>
              <a:t>【Install Now】</a:t>
            </a:r>
            <a:r>
              <a:rPr lang="ja-JP" altLang="en-US" sz="1400" dirty="0">
                <a:latin typeface="メイリオ" panose="020B0604030504040204" pitchFamily="50" charset="-128"/>
                <a:ea typeface="メイリオ" panose="020B0604030504040204" pitchFamily="50" charset="-128"/>
              </a:rPr>
              <a:t>をクリックすると、</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がインストールされます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のインストールが完了すると、</a:t>
            </a:r>
            <a:r>
              <a:rPr lang="en-US" altLang="ja-JP" sz="1400" dirty="0">
                <a:latin typeface="メイリオ" panose="020B0604030504040204" pitchFamily="50" charset="-128"/>
                <a:ea typeface="メイリオ" panose="020B0604030504040204" pitchFamily="50" charset="-128"/>
              </a:rPr>
              <a:t>【Setup was successful】</a:t>
            </a:r>
            <a:r>
              <a:rPr lang="ja-JP" altLang="en-US" sz="1400" dirty="0">
                <a:latin typeface="メイリオ" panose="020B0604030504040204" pitchFamily="50" charset="-128"/>
                <a:ea typeface="メイリオ" panose="020B0604030504040204" pitchFamily="50" charset="-128"/>
              </a:rPr>
              <a:t>と表示されますので、</a:t>
            </a:r>
            <a:r>
              <a:rPr lang="en-US" altLang="ja-JP" sz="1400" dirty="0">
                <a:latin typeface="メイリオ" panose="020B0604030504040204" pitchFamily="50" charset="-128"/>
                <a:ea typeface="メイリオ" panose="020B0604030504040204" pitchFamily="50" charset="-128"/>
              </a:rPr>
              <a:t>【Close】</a:t>
            </a:r>
            <a:r>
              <a:rPr lang="ja-JP" altLang="en-US" sz="1400" dirty="0">
                <a:latin typeface="メイリオ" panose="020B0604030504040204" pitchFamily="50" charset="-128"/>
                <a:ea typeface="メイリオ" panose="020B0604030504040204" pitchFamily="50" charset="-128"/>
              </a:rPr>
              <a:t>をクリックします</a:t>
            </a: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のインストールは完了です。</a:t>
            </a:r>
          </a:p>
          <a:p>
            <a:pPr>
              <a:lnSpc>
                <a:spcPct val="150000"/>
              </a:lnSpc>
            </a:pP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3" name="グループ化 2">
            <a:extLst>
              <a:ext uri="{FF2B5EF4-FFF2-40B4-BE49-F238E27FC236}">
                <a16:creationId xmlns:a16="http://schemas.microsoft.com/office/drawing/2014/main" id="{481F9B00-B028-4D3F-9899-A1A23BF59840}"/>
              </a:ext>
            </a:extLst>
          </p:cNvPr>
          <p:cNvGrpSpPr/>
          <p:nvPr/>
        </p:nvGrpSpPr>
        <p:grpSpPr>
          <a:xfrm>
            <a:off x="1228026" y="3429000"/>
            <a:ext cx="6019145" cy="2861469"/>
            <a:chOff x="1353861" y="2044829"/>
            <a:chExt cx="6019145" cy="2861469"/>
          </a:xfrm>
        </p:grpSpPr>
        <p:pic>
          <p:nvPicPr>
            <p:cNvPr id="14" name="図 13" descr="Pythonをインストールする(1)">
              <a:extLst>
                <a:ext uri="{FF2B5EF4-FFF2-40B4-BE49-F238E27FC236}">
                  <a16:creationId xmlns:a16="http://schemas.microsoft.com/office/drawing/2014/main" id="{E5AA224E-5401-4A44-B616-FE64D7C3C540}"/>
                </a:ext>
              </a:extLst>
            </p:cNvPr>
            <p:cNvPicPr/>
            <p:nvPr/>
          </p:nvPicPr>
          <p:blipFill rotWithShape="1">
            <a:blip r:embed="rId2">
              <a:extLst>
                <a:ext uri="{28A0092B-C50C-407E-A947-70E740481C1C}">
                  <a14:useLocalDpi xmlns:a14="http://schemas.microsoft.com/office/drawing/2010/main" val="0"/>
                </a:ext>
              </a:extLst>
            </a:blip>
            <a:srcRect t="28170" r="7067"/>
            <a:stretch/>
          </p:blipFill>
          <p:spPr bwMode="auto">
            <a:xfrm>
              <a:off x="1353861" y="2044829"/>
              <a:ext cx="6019145" cy="2861469"/>
            </a:xfrm>
            <a:prstGeom prst="rect">
              <a:avLst/>
            </a:prstGeom>
            <a:noFill/>
            <a:ln>
              <a:noFill/>
            </a:ln>
            <a:extLst>
              <a:ext uri="{53640926-AAD7-44D8-BBD7-CCE9431645EC}">
                <a14:shadowObscured xmlns:a14="http://schemas.microsoft.com/office/drawing/2010/main"/>
              </a:ext>
            </a:extLst>
          </p:spPr>
        </p:pic>
        <p:sp>
          <p:nvSpPr>
            <p:cNvPr id="12" name="正方形/長方形 11">
              <a:extLst>
                <a:ext uri="{FF2B5EF4-FFF2-40B4-BE49-F238E27FC236}">
                  <a16:creationId xmlns:a16="http://schemas.microsoft.com/office/drawing/2014/main" id="{91C6B503-88B4-40C1-8188-D536CE221110}"/>
                </a:ext>
              </a:extLst>
            </p:cNvPr>
            <p:cNvSpPr/>
            <p:nvPr/>
          </p:nvSpPr>
          <p:spPr>
            <a:xfrm>
              <a:off x="3134360" y="4558181"/>
              <a:ext cx="175260"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3" name="正方形/長方形 12">
              <a:extLst>
                <a:ext uri="{FF2B5EF4-FFF2-40B4-BE49-F238E27FC236}">
                  <a16:creationId xmlns:a16="http://schemas.microsoft.com/office/drawing/2014/main" id="{2A07FA57-FC05-4F1A-A267-1DFB0424025F}"/>
                </a:ext>
              </a:extLst>
            </p:cNvPr>
            <p:cNvSpPr/>
            <p:nvPr/>
          </p:nvSpPr>
          <p:spPr>
            <a:xfrm>
              <a:off x="3134360" y="2044829"/>
              <a:ext cx="3760710" cy="13448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0" name="楕円 9">
            <a:extLst>
              <a:ext uri="{FF2B5EF4-FFF2-40B4-BE49-F238E27FC236}">
                <a16:creationId xmlns:a16="http://schemas.microsoft.com/office/drawing/2014/main" id="{DCF2F31E-3FDD-4C56-9420-6C7FCE8E3BC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4634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a:t>
            </a:r>
            <a:r>
              <a:rPr lang="en-US" altLang="ja-JP" sz="1400" dirty="0">
                <a:latin typeface="メイリオ" panose="020B0604030504040204" pitchFamily="50" charset="-128"/>
                <a:ea typeface="メイリオ" panose="020B0604030504040204" pitchFamily="50" charset="-128"/>
              </a:rPr>
              <a:t>【Download now】</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のダウンロードマークをクリックし、</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grpSp>
        <p:nvGrpSpPr>
          <p:cNvPr id="3" name="グループ化 2">
            <a:extLst>
              <a:ext uri="{FF2B5EF4-FFF2-40B4-BE49-F238E27FC236}">
                <a16:creationId xmlns:a16="http://schemas.microsoft.com/office/drawing/2014/main" id="{D03487C8-3E6B-453D-8A37-7EA17E201A54}"/>
              </a:ext>
            </a:extLst>
          </p:cNvPr>
          <p:cNvGrpSpPr/>
          <p:nvPr/>
        </p:nvGrpSpPr>
        <p:grpSpPr>
          <a:xfrm>
            <a:off x="2508287" y="1576878"/>
            <a:ext cx="4294505" cy="2385695"/>
            <a:chOff x="2508287" y="1576878"/>
            <a:chExt cx="4294505" cy="2385695"/>
          </a:xfrm>
        </p:grpSpPr>
        <p:pic>
          <p:nvPicPr>
            <p:cNvPr id="12" name="図 11">
              <a:extLst>
                <a:ext uri="{FF2B5EF4-FFF2-40B4-BE49-F238E27FC236}">
                  <a16:creationId xmlns:a16="http://schemas.microsoft.com/office/drawing/2014/main" id="{CE48ACB6-8C61-4B17-A873-3369C830C5B6}"/>
                </a:ext>
              </a:extLst>
            </p:cNvPr>
            <p:cNvPicPr/>
            <p:nvPr/>
          </p:nvPicPr>
          <p:blipFill>
            <a:blip r:embed="rId2"/>
            <a:stretch>
              <a:fillRect/>
            </a:stretch>
          </p:blipFill>
          <p:spPr>
            <a:xfrm>
              <a:off x="2508287" y="1576878"/>
              <a:ext cx="4294505" cy="2385695"/>
            </a:xfrm>
            <a:prstGeom prst="rect">
              <a:avLst/>
            </a:prstGeom>
          </p:spPr>
        </p:pic>
        <p:sp>
          <p:nvSpPr>
            <p:cNvPr id="14" name="正方形/長方形 13">
              <a:extLst>
                <a:ext uri="{FF2B5EF4-FFF2-40B4-BE49-F238E27FC236}">
                  <a16:creationId xmlns:a16="http://schemas.microsoft.com/office/drawing/2014/main" id="{6E6D3761-0C04-4854-846C-AB60377DA0FA}"/>
                </a:ext>
              </a:extLst>
            </p:cNvPr>
            <p:cNvSpPr/>
            <p:nvPr/>
          </p:nvSpPr>
          <p:spPr>
            <a:xfrm>
              <a:off x="2525065" y="3390399"/>
              <a:ext cx="805180" cy="368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4" name="グループ化 3">
            <a:extLst>
              <a:ext uri="{FF2B5EF4-FFF2-40B4-BE49-F238E27FC236}">
                <a16:creationId xmlns:a16="http://schemas.microsoft.com/office/drawing/2014/main" id="{432E93BA-C6F1-425D-B0A1-BDEEFC73D05C}"/>
              </a:ext>
            </a:extLst>
          </p:cNvPr>
          <p:cNvGrpSpPr/>
          <p:nvPr/>
        </p:nvGrpSpPr>
        <p:grpSpPr>
          <a:xfrm>
            <a:off x="2927655" y="4396670"/>
            <a:ext cx="3110350" cy="2237318"/>
            <a:chOff x="2927655" y="4396670"/>
            <a:chExt cx="3110350" cy="2237318"/>
          </a:xfrm>
        </p:grpSpPr>
        <p:pic>
          <p:nvPicPr>
            <p:cNvPr id="15" name="図 14">
              <a:extLst>
                <a:ext uri="{FF2B5EF4-FFF2-40B4-BE49-F238E27FC236}">
                  <a16:creationId xmlns:a16="http://schemas.microsoft.com/office/drawing/2014/main" id="{20733066-CA6D-481E-8E2F-DF7F25BABB77}"/>
                </a:ext>
              </a:extLst>
            </p:cNvPr>
            <p:cNvPicPr/>
            <p:nvPr/>
          </p:nvPicPr>
          <p:blipFill>
            <a:blip r:embed="rId3"/>
            <a:stretch>
              <a:fillRect/>
            </a:stretch>
          </p:blipFill>
          <p:spPr>
            <a:xfrm>
              <a:off x="2927655" y="4396670"/>
              <a:ext cx="3110350" cy="2237318"/>
            </a:xfrm>
            <a:prstGeom prst="rect">
              <a:avLst/>
            </a:prstGeom>
          </p:spPr>
        </p:pic>
        <p:sp>
          <p:nvSpPr>
            <p:cNvPr id="17" name="正方形/長方形 16">
              <a:extLst>
                <a:ext uri="{FF2B5EF4-FFF2-40B4-BE49-F238E27FC236}">
                  <a16:creationId xmlns:a16="http://schemas.microsoft.com/office/drawing/2014/main" id="{263EA6B9-9CB9-4A80-B3E2-7FC6E120767F}"/>
                </a:ext>
              </a:extLst>
            </p:cNvPr>
            <p:cNvSpPr/>
            <p:nvPr/>
          </p:nvSpPr>
          <p:spPr>
            <a:xfrm>
              <a:off x="3399589" y="5922628"/>
              <a:ext cx="920742" cy="3195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3" name="楕円 12">
            <a:extLst>
              <a:ext uri="{FF2B5EF4-FFF2-40B4-BE49-F238E27FC236}">
                <a16:creationId xmlns:a16="http://schemas.microsoft.com/office/drawing/2014/main" id="{3476329E-DBED-4A7E-A9DC-B848C5BD5B4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54196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51</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388568"/>
          </a:xfrm>
          <a:prstGeom prst="rect">
            <a:avLst/>
          </a:prstGeom>
          <a:noFill/>
        </p:spPr>
        <p:txBody>
          <a:bodyPr wrap="square" rtlCol="0">
            <a:spAutoFit/>
          </a:bodyPr>
          <a:lstStyle/>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同意する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を選択し、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pic>
        <p:nvPicPr>
          <p:cNvPr id="18" name="図 17">
            <a:extLst>
              <a:ext uri="{FF2B5EF4-FFF2-40B4-BE49-F238E27FC236}">
                <a16:creationId xmlns:a16="http://schemas.microsoft.com/office/drawing/2014/main" id="{224D7ABE-AFD5-4303-872C-95A6CC38A6E3}"/>
              </a:ext>
            </a:extLst>
          </p:cNvPr>
          <p:cNvPicPr/>
          <p:nvPr/>
        </p:nvPicPr>
        <p:blipFill>
          <a:blip r:embed="rId2"/>
          <a:stretch>
            <a:fillRect/>
          </a:stretch>
        </p:blipFill>
        <p:spPr>
          <a:xfrm>
            <a:off x="2637341" y="1545605"/>
            <a:ext cx="3097530" cy="2401570"/>
          </a:xfrm>
          <a:prstGeom prst="rect">
            <a:avLst/>
          </a:prstGeom>
        </p:spPr>
      </p:pic>
      <p:pic>
        <p:nvPicPr>
          <p:cNvPr id="19" name="図 18">
            <a:extLst>
              <a:ext uri="{FF2B5EF4-FFF2-40B4-BE49-F238E27FC236}">
                <a16:creationId xmlns:a16="http://schemas.microsoft.com/office/drawing/2014/main" id="{1CE4B9A4-A191-4333-B25F-493D80A6692C}"/>
              </a:ext>
            </a:extLst>
          </p:cNvPr>
          <p:cNvPicPr/>
          <p:nvPr/>
        </p:nvPicPr>
        <p:blipFill>
          <a:blip r:embed="rId2"/>
          <a:stretch>
            <a:fillRect/>
          </a:stretch>
        </p:blipFill>
        <p:spPr>
          <a:xfrm>
            <a:off x="2637341" y="4370364"/>
            <a:ext cx="3096895" cy="2400935"/>
          </a:xfrm>
          <a:prstGeom prst="rect">
            <a:avLst/>
          </a:prstGeom>
        </p:spPr>
      </p:pic>
      <p:sp>
        <p:nvSpPr>
          <p:cNvPr id="9" name="楕円 8">
            <a:extLst>
              <a:ext uri="{FF2B5EF4-FFF2-40B4-BE49-F238E27FC236}">
                <a16:creationId xmlns:a16="http://schemas.microsoft.com/office/drawing/2014/main" id="{241521A1-460C-4CC1-B0A8-4D9F273B192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37981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620222"/>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インストール先の任意のディレクトリを指定し、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スタートメニューフォルダーを作成する任意のディレクトリを指定し、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【PATH</a:t>
            </a:r>
            <a:r>
              <a:rPr lang="ja-JP" altLang="en-US" sz="1400" dirty="0">
                <a:latin typeface="メイリオ" panose="020B0604030504040204" pitchFamily="50" charset="-128"/>
                <a:ea typeface="メイリオ" panose="020B0604030504040204" pitchFamily="50" charset="-128"/>
              </a:rPr>
              <a:t>への追加</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にチェックを入れ、</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インストール</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をクリックすると、インストールが開始される</a:t>
            </a:r>
          </a:p>
          <a:p>
            <a:pPr>
              <a:lnSpc>
                <a:spcPct val="150000"/>
              </a:lnSpc>
            </a:pP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【Visual Studio Code </a:t>
            </a:r>
            <a:r>
              <a:rPr lang="ja-JP" altLang="en-US" sz="1400" dirty="0">
                <a:latin typeface="メイリオ" panose="020B0604030504040204" pitchFamily="50" charset="-128"/>
                <a:ea typeface="メイリオ" panose="020B0604030504040204" pitchFamily="50" charset="-128"/>
              </a:rPr>
              <a:t>セットアップウィザードの完了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が表示されますので、</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のインストールは完了です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4" name="図 3" descr="部屋 が含まれている画像&#10;&#10;自動的に生成された説明">
            <a:extLst>
              <a:ext uri="{FF2B5EF4-FFF2-40B4-BE49-F238E27FC236}">
                <a16:creationId xmlns:a16="http://schemas.microsoft.com/office/drawing/2014/main" id="{ECC7B094-CCC9-4850-A459-A91DAF5CA397}"/>
              </a:ext>
            </a:extLst>
          </p:cNvPr>
          <p:cNvPicPr>
            <a:picLocks noChangeAspect="1"/>
          </p:cNvPicPr>
          <p:nvPr/>
        </p:nvPicPr>
        <p:blipFill rotWithShape="1">
          <a:blip r:embed="rId2">
            <a:extLst>
              <a:ext uri="{28A0092B-C50C-407E-A947-70E740481C1C}">
                <a14:useLocalDpi xmlns:a14="http://schemas.microsoft.com/office/drawing/2010/main" val="0"/>
              </a:ext>
            </a:extLst>
          </a:blip>
          <a:srcRect l="1972" t="42623" r="76458" b="32942"/>
          <a:stretch/>
        </p:blipFill>
        <p:spPr>
          <a:xfrm>
            <a:off x="4046628" y="4172812"/>
            <a:ext cx="3351425" cy="2685188"/>
          </a:xfrm>
          <a:prstGeom prst="rect">
            <a:avLst/>
          </a:prstGeom>
        </p:spPr>
      </p:pic>
      <p:sp>
        <p:nvSpPr>
          <p:cNvPr id="7" name="楕円 6">
            <a:extLst>
              <a:ext uri="{FF2B5EF4-FFF2-40B4-BE49-F238E27FC236}">
                <a16:creationId xmlns:a16="http://schemas.microsoft.com/office/drawing/2014/main" id="{3312120E-6300-4361-B8B5-14782292BAF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146671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日本語拡張機能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のの日本語設定は拡張機能でできます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8" name="グループ化 7">
            <a:extLst>
              <a:ext uri="{FF2B5EF4-FFF2-40B4-BE49-F238E27FC236}">
                <a16:creationId xmlns:a16="http://schemas.microsoft.com/office/drawing/2014/main" id="{D1D8C21A-AC83-4E26-B574-EF1CB808DBDD}"/>
              </a:ext>
            </a:extLst>
          </p:cNvPr>
          <p:cNvGrpSpPr/>
          <p:nvPr/>
        </p:nvGrpSpPr>
        <p:grpSpPr>
          <a:xfrm>
            <a:off x="2597097" y="1608325"/>
            <a:ext cx="3949806" cy="2448227"/>
            <a:chOff x="962940" y="1757201"/>
            <a:chExt cx="6916115" cy="4286848"/>
          </a:xfrm>
        </p:grpSpPr>
        <p:pic>
          <p:nvPicPr>
            <p:cNvPr id="6" name="図 5" descr="携帯電話の画面のスクリーンショット&#10;&#10;自動的に生成された説明">
              <a:extLst>
                <a:ext uri="{FF2B5EF4-FFF2-40B4-BE49-F238E27FC236}">
                  <a16:creationId xmlns:a16="http://schemas.microsoft.com/office/drawing/2014/main" id="{1B3ACAD3-C845-4712-AAFF-AC12684A6249}"/>
                </a:ext>
              </a:extLst>
            </p:cNvPr>
            <p:cNvPicPr>
              <a:picLocks noChangeAspect="1"/>
            </p:cNvPicPr>
            <p:nvPr/>
          </p:nvPicPr>
          <p:blipFill>
            <a:blip r:embed="rId2"/>
            <a:stretch>
              <a:fillRect/>
            </a:stretch>
          </p:blipFill>
          <p:spPr>
            <a:xfrm>
              <a:off x="962940" y="1757201"/>
              <a:ext cx="6916115" cy="4286848"/>
            </a:xfrm>
            <a:prstGeom prst="rect">
              <a:avLst/>
            </a:prstGeom>
          </p:spPr>
        </p:pic>
        <p:sp>
          <p:nvSpPr>
            <p:cNvPr id="7" name="正方形/長方形 6">
              <a:extLst>
                <a:ext uri="{FF2B5EF4-FFF2-40B4-BE49-F238E27FC236}">
                  <a16:creationId xmlns:a16="http://schemas.microsoft.com/office/drawing/2014/main" id="{9575C177-93D4-4181-8341-018E058137D7}"/>
                </a:ext>
              </a:extLst>
            </p:cNvPr>
            <p:cNvSpPr/>
            <p:nvPr/>
          </p:nvSpPr>
          <p:spPr>
            <a:xfrm>
              <a:off x="962941" y="3984770"/>
              <a:ext cx="479966" cy="58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矢印: 右 10">
            <a:extLst>
              <a:ext uri="{FF2B5EF4-FFF2-40B4-BE49-F238E27FC236}">
                <a16:creationId xmlns:a16="http://schemas.microsoft.com/office/drawing/2014/main" id="{2E7810F6-C46D-40BF-A2C7-23E895F3EDB3}"/>
              </a:ext>
            </a:extLst>
          </p:cNvPr>
          <p:cNvSpPr/>
          <p:nvPr/>
        </p:nvSpPr>
        <p:spPr>
          <a:xfrm rot="5400000">
            <a:off x="1829911" y="3336979"/>
            <a:ext cx="761299" cy="60016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8ED408B5-A3B3-4869-B6B7-E07C29FE9D1B}"/>
              </a:ext>
            </a:extLst>
          </p:cNvPr>
          <p:cNvGrpSpPr/>
          <p:nvPr/>
        </p:nvGrpSpPr>
        <p:grpSpPr>
          <a:xfrm>
            <a:off x="1659126" y="4056552"/>
            <a:ext cx="5827524" cy="2695551"/>
            <a:chOff x="1659126" y="4056552"/>
            <a:chExt cx="5827524" cy="2695551"/>
          </a:xfrm>
        </p:grpSpPr>
        <p:grpSp>
          <p:nvGrpSpPr>
            <p:cNvPr id="13" name="グループ化 12">
              <a:extLst>
                <a:ext uri="{FF2B5EF4-FFF2-40B4-BE49-F238E27FC236}">
                  <a16:creationId xmlns:a16="http://schemas.microsoft.com/office/drawing/2014/main" id="{84E7D328-4789-4272-89B1-EB77BB54B604}"/>
                </a:ext>
              </a:extLst>
            </p:cNvPr>
            <p:cNvGrpSpPr/>
            <p:nvPr/>
          </p:nvGrpSpPr>
          <p:grpSpPr>
            <a:xfrm>
              <a:off x="1659126" y="4056552"/>
              <a:ext cx="5827524" cy="2695551"/>
              <a:chOff x="2013779" y="3952357"/>
              <a:chExt cx="5827524" cy="2695551"/>
            </a:xfrm>
          </p:grpSpPr>
          <p:pic>
            <p:nvPicPr>
              <p:cNvPr id="10" name="図 9" descr="テキスト&#10;&#10;自動的に生成された説明">
                <a:extLst>
                  <a:ext uri="{FF2B5EF4-FFF2-40B4-BE49-F238E27FC236}">
                    <a16:creationId xmlns:a16="http://schemas.microsoft.com/office/drawing/2014/main" id="{52822873-33A8-4C72-A934-BD842A1061BB}"/>
                  </a:ext>
                </a:extLst>
              </p:cNvPr>
              <p:cNvPicPr>
                <a:picLocks noChangeAspect="1"/>
              </p:cNvPicPr>
              <p:nvPr/>
            </p:nvPicPr>
            <p:blipFill>
              <a:blip r:embed="rId3"/>
              <a:stretch>
                <a:fillRect/>
              </a:stretch>
            </p:blipFill>
            <p:spPr>
              <a:xfrm>
                <a:off x="2013779" y="3952357"/>
                <a:ext cx="5827524" cy="2695551"/>
              </a:xfrm>
              <a:prstGeom prst="rect">
                <a:avLst/>
              </a:prstGeom>
            </p:spPr>
          </p:pic>
          <p:sp>
            <p:nvSpPr>
              <p:cNvPr id="12" name="正方形/長方形 11">
                <a:extLst>
                  <a:ext uri="{FF2B5EF4-FFF2-40B4-BE49-F238E27FC236}">
                    <a16:creationId xmlns:a16="http://schemas.microsoft.com/office/drawing/2014/main" id="{65D6A7FB-F561-4E67-B44A-214A50BF00D4}"/>
                  </a:ext>
                </a:extLst>
              </p:cNvPr>
              <p:cNvSpPr/>
              <p:nvPr/>
            </p:nvSpPr>
            <p:spPr>
              <a:xfrm>
                <a:off x="3405930" y="4244829"/>
                <a:ext cx="4244830" cy="676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03425E3-01DA-41FF-9BD7-802401534498}"/>
                  </a:ext>
                </a:extLst>
              </p:cNvPr>
              <p:cNvSpPr/>
              <p:nvPr/>
            </p:nvSpPr>
            <p:spPr>
              <a:xfrm>
                <a:off x="2213120" y="4937655"/>
                <a:ext cx="1117309"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1540A3FE-95F5-4876-8A33-144BE41D11A9}"/>
                </a:ext>
              </a:extLst>
            </p:cNvPr>
            <p:cNvSpPr/>
            <p:nvPr/>
          </p:nvSpPr>
          <p:spPr>
            <a:xfrm>
              <a:off x="3680276" y="4800482"/>
              <a:ext cx="187049" cy="190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吹き出し: 角を丸めた四角形 18">
            <a:extLst>
              <a:ext uri="{FF2B5EF4-FFF2-40B4-BE49-F238E27FC236}">
                <a16:creationId xmlns:a16="http://schemas.microsoft.com/office/drawing/2014/main" id="{C2CFF8BD-B7F3-42D7-BEF2-8AB5B3AB3217}"/>
              </a:ext>
            </a:extLst>
          </p:cNvPr>
          <p:cNvSpPr/>
          <p:nvPr/>
        </p:nvSpPr>
        <p:spPr>
          <a:xfrm>
            <a:off x="5939405" y="3658556"/>
            <a:ext cx="1545469" cy="292422"/>
          </a:xfrm>
          <a:prstGeom prst="wedgeRoundRectCallout">
            <a:avLst>
              <a:gd name="adj1" fmla="val -171353"/>
              <a:gd name="adj2" fmla="val 323249"/>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96172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a:t>
            </a:r>
            <a:r>
              <a:rPr lang="en-US" altLang="ja-JP"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の入力補助は拡張機能でできます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4" name="図 3">
            <a:extLst>
              <a:ext uri="{FF2B5EF4-FFF2-40B4-BE49-F238E27FC236}">
                <a16:creationId xmlns:a16="http://schemas.microsoft.com/office/drawing/2014/main" id="{94786CD1-33D0-41C3-B209-7B4AD0E82B05}"/>
              </a:ext>
            </a:extLst>
          </p:cNvPr>
          <p:cNvPicPr>
            <a:picLocks noChangeAspect="1"/>
          </p:cNvPicPr>
          <p:nvPr/>
        </p:nvPicPr>
        <p:blipFill>
          <a:blip r:embed="rId2"/>
          <a:stretch>
            <a:fillRect/>
          </a:stretch>
        </p:blipFill>
        <p:spPr>
          <a:xfrm>
            <a:off x="239809" y="2044829"/>
            <a:ext cx="2964787" cy="4119898"/>
          </a:xfrm>
          <a:prstGeom prst="rect">
            <a:avLst/>
          </a:prstGeom>
        </p:spPr>
      </p:pic>
      <p:sp>
        <p:nvSpPr>
          <p:cNvPr id="21" name="正方形/長方形 20">
            <a:extLst>
              <a:ext uri="{FF2B5EF4-FFF2-40B4-BE49-F238E27FC236}">
                <a16:creationId xmlns:a16="http://schemas.microsoft.com/office/drawing/2014/main" id="{B64DDAEE-62D6-4936-9C61-F18E79E2FD95}"/>
              </a:ext>
            </a:extLst>
          </p:cNvPr>
          <p:cNvSpPr/>
          <p:nvPr/>
        </p:nvSpPr>
        <p:spPr>
          <a:xfrm>
            <a:off x="239809" y="4729029"/>
            <a:ext cx="458023"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4E01346E-F82C-4632-8DFF-E5BC82FD54A3}"/>
              </a:ext>
            </a:extLst>
          </p:cNvPr>
          <p:cNvSpPr/>
          <p:nvPr/>
        </p:nvSpPr>
        <p:spPr>
          <a:xfrm>
            <a:off x="673769" y="2984585"/>
            <a:ext cx="2530826" cy="76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05CE4274-09BF-470F-9C03-640D444BC44C}"/>
              </a:ext>
            </a:extLst>
          </p:cNvPr>
          <p:cNvPicPr>
            <a:picLocks noChangeAspect="1"/>
          </p:cNvPicPr>
          <p:nvPr/>
        </p:nvPicPr>
        <p:blipFill>
          <a:blip r:embed="rId3"/>
          <a:stretch>
            <a:fillRect/>
          </a:stretch>
        </p:blipFill>
        <p:spPr>
          <a:xfrm>
            <a:off x="3426453" y="2568226"/>
            <a:ext cx="4602619" cy="3132737"/>
          </a:xfrm>
          <a:prstGeom prst="rect">
            <a:avLst/>
          </a:prstGeom>
        </p:spPr>
      </p:pic>
      <p:sp>
        <p:nvSpPr>
          <p:cNvPr id="24" name="正方形/長方形 23">
            <a:extLst>
              <a:ext uri="{FF2B5EF4-FFF2-40B4-BE49-F238E27FC236}">
                <a16:creationId xmlns:a16="http://schemas.microsoft.com/office/drawing/2014/main" id="{1656D34C-D83D-4976-8E23-4CF626C350A4}"/>
              </a:ext>
            </a:extLst>
          </p:cNvPr>
          <p:cNvSpPr/>
          <p:nvPr/>
        </p:nvSpPr>
        <p:spPr>
          <a:xfrm>
            <a:off x="4572000" y="3429000"/>
            <a:ext cx="441158"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BE1E35A-E13B-4296-90AD-5305BC4518B6}"/>
              </a:ext>
            </a:extLst>
          </p:cNvPr>
          <p:cNvSpPr/>
          <p:nvPr/>
        </p:nvSpPr>
        <p:spPr>
          <a:xfrm>
            <a:off x="5014435" y="3429000"/>
            <a:ext cx="584259"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吹き出し: 角を丸めた四角形 25">
            <a:extLst>
              <a:ext uri="{FF2B5EF4-FFF2-40B4-BE49-F238E27FC236}">
                <a16:creationId xmlns:a16="http://schemas.microsoft.com/office/drawing/2014/main" id="{07AC5D48-0E3E-4FE2-AFDF-A3C31F6AC890}"/>
              </a:ext>
            </a:extLst>
          </p:cNvPr>
          <p:cNvSpPr/>
          <p:nvPr/>
        </p:nvSpPr>
        <p:spPr>
          <a:xfrm>
            <a:off x="5939405" y="2134387"/>
            <a:ext cx="1545469" cy="292422"/>
          </a:xfrm>
          <a:prstGeom prst="wedgeRoundRectCallout">
            <a:avLst>
              <a:gd name="adj1" fmla="val -65476"/>
              <a:gd name="adj2" fmla="val 364394"/>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27" name="吹き出し: 角を丸めた四角形 26">
            <a:extLst>
              <a:ext uri="{FF2B5EF4-FFF2-40B4-BE49-F238E27FC236}">
                <a16:creationId xmlns:a16="http://schemas.microsoft.com/office/drawing/2014/main" id="{4A4B90FF-ED8C-4EDE-BE5D-ED6F32CF618E}"/>
              </a:ext>
            </a:extLst>
          </p:cNvPr>
          <p:cNvSpPr/>
          <p:nvPr/>
        </p:nvSpPr>
        <p:spPr>
          <a:xfrm>
            <a:off x="3834063" y="2113957"/>
            <a:ext cx="1764631" cy="292422"/>
          </a:xfrm>
          <a:prstGeom prst="wedgeRoundRectCallout">
            <a:avLst>
              <a:gd name="adj1" fmla="val 3033"/>
              <a:gd name="adj2" fmla="val 375366"/>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accent6"/>
                </a:solidFill>
                <a:latin typeface="メイリオ" panose="020B0604030504040204" pitchFamily="50" charset="-128"/>
                <a:ea typeface="メイリオ" panose="020B0604030504040204" pitchFamily="50" charset="-128"/>
              </a:rPr>
              <a:t>有効にするをクリック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4088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よく使われるライブラリ</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graphicFrame>
        <p:nvGraphicFramePr>
          <p:cNvPr id="7" name="表 3">
            <a:extLst>
              <a:ext uri="{FF2B5EF4-FFF2-40B4-BE49-F238E27FC236}">
                <a16:creationId xmlns:a16="http://schemas.microsoft.com/office/drawing/2014/main" id="{25CFDF4D-8B54-4170-B79A-A4146991F137}"/>
              </a:ext>
            </a:extLst>
          </p:cNvPr>
          <p:cNvGraphicFramePr>
            <a:graphicFrameLocks noGrp="1"/>
          </p:cNvGraphicFramePr>
          <p:nvPr>
            <p:extLst>
              <p:ext uri="{D42A27DB-BD31-4B8C-83A1-F6EECF244321}">
                <p14:modId xmlns:p14="http://schemas.microsoft.com/office/powerpoint/2010/main" val="3500629757"/>
              </p:ext>
            </p:extLst>
          </p:nvPr>
        </p:nvGraphicFramePr>
        <p:xfrm>
          <a:off x="435703" y="1357313"/>
          <a:ext cx="6614731" cy="5181600"/>
        </p:xfrm>
        <a:graphic>
          <a:graphicData uri="http://schemas.openxmlformats.org/drawingml/2006/table">
            <a:tbl>
              <a:tblPr firstRow="1" bandRow="1">
                <a:tableStyleId>{5C22544A-7EE6-4342-B048-85BDC9FD1C3A}</a:tableStyleId>
              </a:tblPr>
              <a:tblGrid>
                <a:gridCol w="1514226">
                  <a:extLst>
                    <a:ext uri="{9D8B030D-6E8A-4147-A177-3AD203B41FA5}">
                      <a16:colId xmlns:a16="http://schemas.microsoft.com/office/drawing/2014/main" val="1899288962"/>
                    </a:ext>
                  </a:extLst>
                </a:gridCol>
                <a:gridCol w="3566675">
                  <a:extLst>
                    <a:ext uri="{9D8B030D-6E8A-4147-A177-3AD203B41FA5}">
                      <a16:colId xmlns:a16="http://schemas.microsoft.com/office/drawing/2014/main" val="3392265261"/>
                    </a:ext>
                  </a:extLst>
                </a:gridCol>
                <a:gridCol w="153383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ライブラリ名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分類</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string</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日付や時刻を扱う</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random</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乱数の生成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337979663"/>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pathlib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オブジェクト指向のファイルシステムパス</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2860406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sqlite3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データベース操作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29646147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openpyxl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Excel</a:t>
                      </a:r>
                      <a:r>
                        <a:rPr kumimoji="1" lang="ja-JP" altLang="en-US" sz="1400" dirty="0">
                          <a:latin typeface="メイリオ" panose="020B0604030504040204" pitchFamily="50" charset="-128"/>
                          <a:ea typeface="メイリオ" panose="020B0604030504040204" pitchFamily="50" charset="-128"/>
                        </a:rPr>
                        <a:t>ファイルの読み書きができる</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422111122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Tkinter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GUI</a:t>
                      </a:r>
                      <a:r>
                        <a:rPr kumimoji="1" lang="ja-JP" altLang="en-US" sz="1400" dirty="0">
                          <a:latin typeface="メイリオ" panose="020B0604030504040204" pitchFamily="50" charset="-128"/>
                          <a:ea typeface="メイリオ" panose="020B0604030504040204" pitchFamily="50" charset="-128"/>
                        </a:rPr>
                        <a:t>関連の操作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20135071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shutil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高水準のファイル操作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62663614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Numpy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数値計算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1952631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Scipy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科学技術計算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12042058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Pandas</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データ分析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254158121"/>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Matplotlib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グラフデータ</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95980845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Pygame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ゲーム作成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06092181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Django</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アプリ作成フレームワーク</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872179838"/>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beautiful soup</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スクレイピング</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7837620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Tensorflow</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機械学習</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977216574"/>
                  </a:ext>
                </a:extLst>
              </a:tr>
            </a:tbl>
          </a:graphicData>
        </a:graphic>
      </p:graphicFrame>
      <p:pic>
        <p:nvPicPr>
          <p:cNvPr id="4" name="図 3" descr="部屋 が含まれている画像&#10;&#10;自動的に生成された説明">
            <a:extLst>
              <a:ext uri="{FF2B5EF4-FFF2-40B4-BE49-F238E27FC236}">
                <a16:creationId xmlns:a16="http://schemas.microsoft.com/office/drawing/2014/main" id="{9F50F0D0-FDBA-4E83-925D-463FFE9B08A7}"/>
              </a:ext>
            </a:extLst>
          </p:cNvPr>
          <p:cNvPicPr>
            <a:picLocks noChangeAspect="1"/>
          </p:cNvPicPr>
          <p:nvPr/>
        </p:nvPicPr>
        <p:blipFill rotWithShape="1">
          <a:blip r:embed="rId2">
            <a:extLst>
              <a:ext uri="{28A0092B-C50C-407E-A947-70E740481C1C}">
                <a14:useLocalDpi xmlns:a14="http://schemas.microsoft.com/office/drawing/2010/main" val="0"/>
              </a:ext>
            </a:extLst>
          </a:blip>
          <a:srcRect l="3395" t="43027" r="75595" b="32067"/>
          <a:stretch/>
        </p:blipFill>
        <p:spPr>
          <a:xfrm>
            <a:off x="6637765" y="805058"/>
            <a:ext cx="2578065" cy="2161521"/>
          </a:xfrm>
          <a:prstGeom prst="rect">
            <a:avLst/>
          </a:prstGeom>
        </p:spPr>
      </p:pic>
      <p:sp>
        <p:nvSpPr>
          <p:cNvPr id="8" name="吹き出し: 角を丸めた四角形 7">
            <a:extLst>
              <a:ext uri="{FF2B5EF4-FFF2-40B4-BE49-F238E27FC236}">
                <a16:creationId xmlns:a16="http://schemas.microsoft.com/office/drawing/2014/main" id="{0290DFE9-CB5F-465D-A7B1-A8E4ADF9A834}"/>
              </a:ext>
            </a:extLst>
          </p:cNvPr>
          <p:cNvSpPr/>
          <p:nvPr/>
        </p:nvSpPr>
        <p:spPr>
          <a:xfrm>
            <a:off x="4043495" y="411405"/>
            <a:ext cx="2812928" cy="780466"/>
          </a:xfrm>
          <a:prstGeom prst="wedgeRoundRectCallout">
            <a:avLst>
              <a:gd name="adj1" fmla="val 75158"/>
              <a:gd name="adj2" fmla="val 43633"/>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これ使えば、あんまりコード書かなくてもプログラムが作れちゃう♬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EB2A6E5F-79E8-4566-BD6E-B11D4EC2CA2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7452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554343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オブジェクト、クラス、インスタンス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テキスト ボックス 6">
            <a:extLst>
              <a:ext uri="{FF2B5EF4-FFF2-40B4-BE49-F238E27FC236}">
                <a16:creationId xmlns:a16="http://schemas.microsoft.com/office/drawing/2014/main" id="{6B474383-1565-4AA7-ACD2-D0EAB6ECC932}"/>
              </a:ext>
            </a:extLst>
          </p:cNvPr>
          <p:cNvSpPr txBox="1"/>
          <p:nvPr/>
        </p:nvSpPr>
        <p:spPr bwMode="auto">
          <a:xfrm>
            <a:off x="560391" y="1182015"/>
            <a:ext cx="8094325"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ここでもそれぞれの違いから見ていきましょう</a:t>
            </a:r>
            <a:endParaRPr lang="en-US" altLang="ja-JP" sz="16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4AE36AE-8961-4659-9613-ACA7C22915CF}"/>
              </a:ext>
            </a:extLst>
          </p:cNvPr>
          <p:cNvSpPr/>
          <p:nvPr/>
        </p:nvSpPr>
        <p:spPr bwMode="auto">
          <a:xfrm>
            <a:off x="560391" y="2109609"/>
            <a:ext cx="7020307" cy="4359280"/>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プログラムに書かれているすべてのモノや事柄のこと</a:t>
            </a:r>
          </a:p>
        </p:txBody>
      </p:sp>
      <p:sp>
        <p:nvSpPr>
          <p:cNvPr id="11" name="四角形: 角を丸くする 10">
            <a:extLst>
              <a:ext uri="{FF2B5EF4-FFF2-40B4-BE49-F238E27FC236}">
                <a16:creationId xmlns:a16="http://schemas.microsoft.com/office/drawing/2014/main" id="{36F717D1-055C-4888-A14C-8AA20AE78176}"/>
              </a:ext>
            </a:extLst>
          </p:cNvPr>
          <p:cNvSpPr/>
          <p:nvPr/>
        </p:nvSpPr>
        <p:spPr>
          <a:xfrm>
            <a:off x="534080" y="1737690"/>
            <a:ext cx="1979669"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オブジェクト</a:t>
            </a:r>
          </a:p>
        </p:txBody>
      </p:sp>
      <p:sp>
        <p:nvSpPr>
          <p:cNvPr id="12" name="正方形/長方形 11">
            <a:extLst>
              <a:ext uri="{FF2B5EF4-FFF2-40B4-BE49-F238E27FC236}">
                <a16:creationId xmlns:a16="http://schemas.microsoft.com/office/drawing/2014/main" id="{BFAE9C89-0189-40CB-92F6-DA7F2CA8C867}"/>
              </a:ext>
            </a:extLst>
          </p:cNvPr>
          <p:cNvSpPr/>
          <p:nvPr/>
        </p:nvSpPr>
        <p:spPr bwMode="auto">
          <a:xfrm>
            <a:off x="809112" y="3180062"/>
            <a:ext cx="6427638" cy="3021564"/>
          </a:xfrm>
          <a:prstGeom prst="rect">
            <a:avLst/>
          </a:prstGeom>
          <a:solidFill>
            <a:schemeClr val="bg1"/>
          </a:solidFill>
          <a:ln w="3810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設計図のようなもの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プロパティ</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特徴</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とメソッド</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機能</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が書かれている</a:t>
            </a:r>
          </a:p>
        </p:txBody>
      </p:sp>
      <p:sp>
        <p:nvSpPr>
          <p:cNvPr id="13" name="四角形: 角を丸くする 12">
            <a:extLst>
              <a:ext uri="{FF2B5EF4-FFF2-40B4-BE49-F238E27FC236}">
                <a16:creationId xmlns:a16="http://schemas.microsoft.com/office/drawing/2014/main" id="{9BB7025C-973B-4618-9ECE-849320590410}"/>
              </a:ext>
            </a:extLst>
          </p:cNvPr>
          <p:cNvSpPr/>
          <p:nvPr/>
        </p:nvSpPr>
        <p:spPr>
          <a:xfrm>
            <a:off x="782801" y="2812899"/>
            <a:ext cx="1979669" cy="378370"/>
          </a:xfrm>
          <a:prstGeom prst="roundRect">
            <a:avLst>
              <a:gd name="adj" fmla="val 390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クラス</a:t>
            </a:r>
          </a:p>
        </p:txBody>
      </p:sp>
      <p:sp>
        <p:nvSpPr>
          <p:cNvPr id="14" name="正方形/長方形 13">
            <a:extLst>
              <a:ext uri="{FF2B5EF4-FFF2-40B4-BE49-F238E27FC236}">
                <a16:creationId xmlns:a16="http://schemas.microsoft.com/office/drawing/2014/main" id="{8397B538-A395-460C-99EB-F07B5BA1FC45}"/>
              </a:ext>
            </a:extLst>
          </p:cNvPr>
          <p:cNvSpPr/>
          <p:nvPr/>
        </p:nvSpPr>
        <p:spPr bwMode="auto">
          <a:xfrm>
            <a:off x="967931" y="4595633"/>
            <a:ext cx="6084262" cy="1365386"/>
          </a:xfrm>
          <a:prstGeom prst="rect">
            <a:avLst/>
          </a:prstGeom>
          <a:solidFill>
            <a:schemeClr val="bg1"/>
          </a:solid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設計図を元に実際に作ったもの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これがあるから大量に同じものを作れる</a:t>
            </a:r>
          </a:p>
        </p:txBody>
      </p:sp>
      <p:sp>
        <p:nvSpPr>
          <p:cNvPr id="15" name="四角形: 角を丸くする 14">
            <a:extLst>
              <a:ext uri="{FF2B5EF4-FFF2-40B4-BE49-F238E27FC236}">
                <a16:creationId xmlns:a16="http://schemas.microsoft.com/office/drawing/2014/main" id="{7A68BEAA-92A3-4D11-A061-3363AFC35F7F}"/>
              </a:ext>
            </a:extLst>
          </p:cNvPr>
          <p:cNvSpPr/>
          <p:nvPr/>
        </p:nvSpPr>
        <p:spPr>
          <a:xfrm>
            <a:off x="941620" y="4228469"/>
            <a:ext cx="1979669" cy="378370"/>
          </a:xfrm>
          <a:prstGeom prst="roundRect">
            <a:avLst>
              <a:gd name="adj" fmla="val 3909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インスタンス</a:t>
            </a:r>
          </a:p>
        </p:txBody>
      </p:sp>
      <p:pic>
        <p:nvPicPr>
          <p:cNvPr id="16" name="Picture 2" descr="Pythonのファイルのシンボル | 無料のアイコン">
            <a:extLst>
              <a:ext uri="{FF2B5EF4-FFF2-40B4-BE49-F238E27FC236}">
                <a16:creationId xmlns:a16="http://schemas.microsoft.com/office/drawing/2014/main" id="{1BACA540-9928-40A5-BFAF-9DFCC3E19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511" y="2225853"/>
            <a:ext cx="821603" cy="82160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9C66D486-1B33-47E8-9109-9958CF68D144}"/>
              </a:ext>
            </a:extLst>
          </p:cNvPr>
          <p:cNvSpPr/>
          <p:nvPr/>
        </p:nvSpPr>
        <p:spPr>
          <a:xfrm>
            <a:off x="5374394" y="2207925"/>
            <a:ext cx="1006679" cy="292972"/>
          </a:xfrm>
          <a:prstGeom prst="wedgeRoundRectCallout">
            <a:avLst>
              <a:gd name="adj1" fmla="val -77065"/>
              <a:gd name="adj2" fmla="val 47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コード</a:t>
            </a:r>
          </a:p>
        </p:txBody>
      </p:sp>
      <p:sp>
        <p:nvSpPr>
          <p:cNvPr id="19" name="吹き出し: 角を丸めた四角形 18">
            <a:extLst>
              <a:ext uri="{FF2B5EF4-FFF2-40B4-BE49-F238E27FC236}">
                <a16:creationId xmlns:a16="http://schemas.microsoft.com/office/drawing/2014/main" id="{F0A93891-BB0C-43CC-A80A-7362BDBFB98B}"/>
              </a:ext>
            </a:extLst>
          </p:cNvPr>
          <p:cNvSpPr/>
          <p:nvPr/>
        </p:nvSpPr>
        <p:spPr>
          <a:xfrm>
            <a:off x="5449895" y="2806889"/>
            <a:ext cx="1006679" cy="292972"/>
          </a:xfrm>
          <a:prstGeom prst="wedgeRoundRectCallout">
            <a:avLst>
              <a:gd name="adj1" fmla="val -83732"/>
              <a:gd name="adj2" fmla="val -580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a:t>
            </a:r>
          </a:p>
        </p:txBody>
      </p:sp>
      <p:sp>
        <p:nvSpPr>
          <p:cNvPr id="20" name="吹き出し: 角を丸めた四角形 19">
            <a:extLst>
              <a:ext uri="{FF2B5EF4-FFF2-40B4-BE49-F238E27FC236}">
                <a16:creationId xmlns:a16="http://schemas.microsoft.com/office/drawing/2014/main" id="{906CB503-7E39-40AE-940A-3538D2280544}"/>
              </a:ext>
            </a:extLst>
          </p:cNvPr>
          <p:cNvSpPr/>
          <p:nvPr/>
        </p:nvSpPr>
        <p:spPr>
          <a:xfrm>
            <a:off x="6439796" y="2462345"/>
            <a:ext cx="1006679" cy="292972"/>
          </a:xfrm>
          <a:prstGeom prst="wedgeRoundRectCallout">
            <a:avLst>
              <a:gd name="adj1" fmla="val -176232"/>
              <a:gd name="adj2" fmla="val 783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クラス</a:t>
            </a:r>
          </a:p>
        </p:txBody>
      </p:sp>
      <p:sp>
        <p:nvSpPr>
          <p:cNvPr id="21" name="スクロール: 横 20">
            <a:extLst>
              <a:ext uri="{FF2B5EF4-FFF2-40B4-BE49-F238E27FC236}">
                <a16:creationId xmlns:a16="http://schemas.microsoft.com/office/drawing/2014/main" id="{A6BE410C-55FC-46C0-B583-8862FBDD5A47}"/>
              </a:ext>
            </a:extLst>
          </p:cNvPr>
          <p:cNvSpPr/>
          <p:nvPr/>
        </p:nvSpPr>
        <p:spPr>
          <a:xfrm>
            <a:off x="4624539" y="3285922"/>
            <a:ext cx="2301819" cy="1229509"/>
          </a:xfrm>
          <a:prstGeom prst="horizont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100" dirty="0">
                <a:solidFill>
                  <a:schemeClr val="tx1"/>
                </a:solidFill>
                <a:latin typeface="メイリオ" panose="020B0604030504040204" pitchFamily="50" charset="-128"/>
                <a:ea typeface="メイリオ" panose="020B0604030504040204" pitchFamily="50" charset="-128"/>
              </a:rPr>
              <a:t>~</a:t>
            </a:r>
            <a:r>
              <a:rPr kumimoji="1" lang="ja-JP" altLang="en-US" sz="1100" dirty="0">
                <a:solidFill>
                  <a:schemeClr val="tx1"/>
                </a:solidFill>
                <a:latin typeface="メイリオ" panose="020B0604030504040204" pitchFamily="50" charset="-128"/>
                <a:ea typeface="メイリオ" panose="020B0604030504040204" pitchFamily="50" charset="-128"/>
              </a:rPr>
              <a:t>設計図</a:t>
            </a:r>
            <a:r>
              <a:rPr kumimoji="1" lang="en-US" altLang="ja-JP" sz="1100" dirty="0">
                <a:solidFill>
                  <a:schemeClr val="tx1"/>
                </a:solidFill>
                <a:latin typeface="メイリオ" panose="020B0604030504040204" pitchFamily="50" charset="-128"/>
                <a:ea typeface="メイリオ" panose="020B0604030504040204" pitchFamily="50" charset="-128"/>
              </a:rPr>
              <a:t>1~</a:t>
            </a:r>
          </a:p>
          <a:p>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・こんな形</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・こんな特徴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・こんな動きをする</a:t>
            </a:r>
          </a:p>
        </p:txBody>
      </p:sp>
      <p:pic>
        <p:nvPicPr>
          <p:cNvPr id="23" name="Picture 2" descr="Pythonのファイルのシンボル | 無料のアイコン">
            <a:extLst>
              <a:ext uri="{FF2B5EF4-FFF2-40B4-BE49-F238E27FC236}">
                <a16:creationId xmlns:a16="http://schemas.microsoft.com/office/drawing/2014/main" id="{6B6B499B-C2FB-4C21-893C-8389892CB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586" y="5008190"/>
            <a:ext cx="661953" cy="66195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矢印コネクタ 23">
            <a:extLst>
              <a:ext uri="{FF2B5EF4-FFF2-40B4-BE49-F238E27FC236}">
                <a16:creationId xmlns:a16="http://schemas.microsoft.com/office/drawing/2014/main" id="{7F11C585-D250-4990-B5FC-6A9B70C3FD28}"/>
              </a:ext>
            </a:extLst>
          </p:cNvPr>
          <p:cNvCxnSpPr>
            <a:cxnSpLocks/>
          </p:cNvCxnSpPr>
          <p:nvPr/>
        </p:nvCxnSpPr>
        <p:spPr>
          <a:xfrm>
            <a:off x="4720312" y="5339166"/>
            <a:ext cx="10551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699DF5B-C562-435B-8864-AA91CDB5FBF9}"/>
              </a:ext>
            </a:extLst>
          </p:cNvPr>
          <p:cNvCxnSpPr>
            <a:cxnSpLocks/>
          </p:cNvCxnSpPr>
          <p:nvPr/>
        </p:nvCxnSpPr>
        <p:spPr>
          <a:xfrm flipV="1">
            <a:off x="4721711" y="4908537"/>
            <a:ext cx="1053737" cy="2726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0B51413-7473-48C7-AFC0-6C709F92EA1C}"/>
              </a:ext>
            </a:extLst>
          </p:cNvPr>
          <p:cNvCxnSpPr>
            <a:cxnSpLocks/>
          </p:cNvCxnSpPr>
          <p:nvPr/>
        </p:nvCxnSpPr>
        <p:spPr>
          <a:xfrm>
            <a:off x="4720312" y="5471773"/>
            <a:ext cx="1055136" cy="280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BE5C842-8150-47E7-9576-FACB567CB508}"/>
              </a:ext>
            </a:extLst>
          </p:cNvPr>
          <p:cNvSpPr/>
          <p:nvPr/>
        </p:nvSpPr>
        <p:spPr>
          <a:xfrm>
            <a:off x="5934267" y="4648037"/>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12091E-A6F1-4EA5-8AD1-BB5688A4255A}"/>
              </a:ext>
            </a:extLst>
          </p:cNvPr>
          <p:cNvSpPr/>
          <p:nvPr/>
        </p:nvSpPr>
        <p:spPr>
          <a:xfrm>
            <a:off x="5990217" y="5123042"/>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9CA7D55-687B-4868-8387-2A1C2F1A7D92}"/>
              </a:ext>
            </a:extLst>
          </p:cNvPr>
          <p:cNvSpPr/>
          <p:nvPr/>
        </p:nvSpPr>
        <p:spPr>
          <a:xfrm>
            <a:off x="5826260" y="5542030"/>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descr="テーブル, 異なる, いくつか, 多い が含まれている画像&#10;&#10;自動的に生成された説明">
            <a:extLst>
              <a:ext uri="{FF2B5EF4-FFF2-40B4-BE49-F238E27FC236}">
                <a16:creationId xmlns:a16="http://schemas.microsoft.com/office/drawing/2014/main" id="{0FF8B4F8-3F3F-484F-8AAD-31D496C3100C}"/>
              </a:ext>
            </a:extLst>
          </p:cNvPr>
          <p:cNvPicPr>
            <a:picLocks noChangeAspect="1"/>
          </p:cNvPicPr>
          <p:nvPr/>
        </p:nvPicPr>
        <p:blipFill rotWithShape="1">
          <a:blip r:embed="rId3">
            <a:extLst>
              <a:ext uri="{28A0092B-C50C-407E-A947-70E740481C1C}">
                <a14:useLocalDpi xmlns:a14="http://schemas.microsoft.com/office/drawing/2010/main" val="0"/>
              </a:ext>
            </a:extLst>
          </a:blip>
          <a:srcRect l="85623" t="72878" r="2893"/>
          <a:stretch/>
        </p:blipFill>
        <p:spPr>
          <a:xfrm>
            <a:off x="7020232" y="378679"/>
            <a:ext cx="1565752" cy="2615423"/>
          </a:xfrm>
          <a:prstGeom prst="rect">
            <a:avLst/>
          </a:prstGeom>
        </p:spPr>
      </p:pic>
      <p:sp>
        <p:nvSpPr>
          <p:cNvPr id="32" name="スクロール: 縦 31">
            <a:extLst>
              <a:ext uri="{FF2B5EF4-FFF2-40B4-BE49-F238E27FC236}">
                <a16:creationId xmlns:a16="http://schemas.microsoft.com/office/drawing/2014/main" id="{93426EC1-DFC8-4FBB-9C27-7541624F21A5}"/>
              </a:ext>
            </a:extLst>
          </p:cNvPr>
          <p:cNvSpPr/>
          <p:nvPr/>
        </p:nvSpPr>
        <p:spPr>
          <a:xfrm>
            <a:off x="8146976" y="942805"/>
            <a:ext cx="835949" cy="630343"/>
          </a:xfrm>
          <a:prstGeom prst="verticalScroll">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設計図</a:t>
            </a:r>
          </a:p>
        </p:txBody>
      </p:sp>
      <p:sp>
        <p:nvSpPr>
          <p:cNvPr id="33" name="楕円 32">
            <a:extLst>
              <a:ext uri="{FF2B5EF4-FFF2-40B4-BE49-F238E27FC236}">
                <a16:creationId xmlns:a16="http://schemas.microsoft.com/office/drawing/2014/main" id="{77FCE119-359A-441C-A07E-77B9E005D6E7}"/>
              </a:ext>
            </a:extLst>
          </p:cNvPr>
          <p:cNvSpPr/>
          <p:nvPr/>
        </p:nvSpPr>
        <p:spPr>
          <a:xfrm>
            <a:off x="6623291" y="1054521"/>
            <a:ext cx="600102" cy="60010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accent6"/>
                </a:solidFill>
              </a:rPr>
              <a:t>?</a:t>
            </a:r>
            <a:endParaRPr kumimoji="1" lang="ja-JP" altLang="en-US" b="1" dirty="0">
              <a:solidFill>
                <a:schemeClr val="accent6"/>
              </a:solidFill>
            </a:endParaRPr>
          </a:p>
        </p:txBody>
      </p:sp>
      <p:sp>
        <p:nvSpPr>
          <p:cNvPr id="29" name="楕円 28">
            <a:extLst>
              <a:ext uri="{FF2B5EF4-FFF2-40B4-BE49-F238E27FC236}">
                <a16:creationId xmlns:a16="http://schemas.microsoft.com/office/drawing/2014/main" id="{6C173EF1-4023-4097-A8C0-2BC0EE523387}"/>
              </a:ext>
            </a:extLst>
          </p:cNvPr>
          <p:cNvSpPr/>
          <p:nvPr/>
        </p:nvSpPr>
        <p:spPr>
          <a:xfrm>
            <a:off x="7867770" y="117527"/>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8812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560391" y="1182015"/>
            <a:ext cx="8094325" cy="757900"/>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一から何かを作るのは、慣れてきた人でも難しいものです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大事なこと下のようなことです</a:t>
            </a:r>
            <a:endParaRPr lang="en-US" altLang="ja-JP"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1B04FA3-DD1E-4FBB-83CC-8E53F943418C}"/>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どうやって考えればいいの？</a:t>
            </a:r>
          </a:p>
        </p:txBody>
      </p:sp>
      <p:sp>
        <p:nvSpPr>
          <p:cNvPr id="8" name="テキスト ボックス 7">
            <a:extLst>
              <a:ext uri="{FF2B5EF4-FFF2-40B4-BE49-F238E27FC236}">
                <a16:creationId xmlns:a16="http://schemas.microsoft.com/office/drawing/2014/main" id="{5D55BDCA-8139-49C8-B461-0A28FF8E4764}"/>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 name="四角形: 角を丸くする 2">
            <a:extLst>
              <a:ext uri="{FF2B5EF4-FFF2-40B4-BE49-F238E27FC236}">
                <a16:creationId xmlns:a16="http://schemas.microsoft.com/office/drawing/2014/main" id="{0B110C93-93B7-4F28-83A6-BAE2CFAEDF83}"/>
              </a:ext>
            </a:extLst>
          </p:cNvPr>
          <p:cNvSpPr/>
          <p:nvPr/>
        </p:nvSpPr>
        <p:spPr>
          <a:xfrm>
            <a:off x="850232" y="5051244"/>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あらかじめ</a:t>
            </a:r>
          </a:p>
        </p:txBody>
      </p:sp>
      <p:sp>
        <p:nvSpPr>
          <p:cNvPr id="10" name="四角形: 角を丸くする 9">
            <a:extLst>
              <a:ext uri="{FF2B5EF4-FFF2-40B4-BE49-F238E27FC236}">
                <a16:creationId xmlns:a16="http://schemas.microsoft.com/office/drawing/2014/main" id="{B76B302D-4DAC-4559-AC85-9E45CEB1C911}"/>
              </a:ext>
            </a:extLst>
          </p:cNvPr>
          <p:cNvSpPr/>
          <p:nvPr/>
        </p:nvSpPr>
        <p:spPr>
          <a:xfrm>
            <a:off x="3293143" y="5051630"/>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書かれたもの</a:t>
            </a:r>
          </a:p>
        </p:txBody>
      </p:sp>
      <p:sp>
        <p:nvSpPr>
          <p:cNvPr id="11" name="四角形: 角を丸くする 10">
            <a:extLst>
              <a:ext uri="{FF2B5EF4-FFF2-40B4-BE49-F238E27FC236}">
                <a16:creationId xmlns:a16="http://schemas.microsoft.com/office/drawing/2014/main" id="{47F5A6B9-4BAE-4508-A00F-27A5D835B34B}"/>
              </a:ext>
            </a:extLst>
          </p:cNvPr>
          <p:cNvSpPr/>
          <p:nvPr/>
        </p:nvSpPr>
        <p:spPr>
          <a:xfrm>
            <a:off x="5736055" y="5051243"/>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予定表</a:t>
            </a:r>
          </a:p>
        </p:txBody>
      </p:sp>
      <p:sp>
        <p:nvSpPr>
          <p:cNvPr id="5" name="加算記号 4">
            <a:extLst>
              <a:ext uri="{FF2B5EF4-FFF2-40B4-BE49-F238E27FC236}">
                <a16:creationId xmlns:a16="http://schemas.microsoft.com/office/drawing/2014/main" id="{D3E3F060-0F26-4460-86FB-D1E6E8BE782A}"/>
              </a:ext>
            </a:extLst>
          </p:cNvPr>
          <p:cNvSpPr/>
          <p:nvPr/>
        </p:nvSpPr>
        <p:spPr>
          <a:xfrm>
            <a:off x="2583862" y="5426201"/>
            <a:ext cx="476919" cy="476919"/>
          </a:xfrm>
          <a:prstGeom prst="mathPlus">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次の値と等しい 12">
            <a:extLst>
              <a:ext uri="{FF2B5EF4-FFF2-40B4-BE49-F238E27FC236}">
                <a16:creationId xmlns:a16="http://schemas.microsoft.com/office/drawing/2014/main" id="{7BFE7F29-DE44-47E9-ACF3-566D1B00E706}"/>
              </a:ext>
            </a:extLst>
          </p:cNvPr>
          <p:cNvSpPr/>
          <p:nvPr/>
        </p:nvSpPr>
        <p:spPr>
          <a:xfrm>
            <a:off x="4969294" y="5508293"/>
            <a:ext cx="577516" cy="312734"/>
          </a:xfrm>
          <a:prstGeom prst="mathEqual">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F3EE4881-1926-4B7A-9C3D-FA6B6E6DE882}"/>
              </a:ext>
            </a:extLst>
          </p:cNvPr>
          <p:cNvSpPr txBox="1"/>
          <p:nvPr/>
        </p:nvSpPr>
        <p:spPr bwMode="auto">
          <a:xfrm>
            <a:off x="625505" y="2135425"/>
            <a:ext cx="8094325" cy="143885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・これから、または、これはどんなアルゴリズムなのかを理解する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・人が実際に行う動作としては、どんな感じになるのだろうか？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・考えるための材料は集められたか？</a:t>
            </a:r>
            <a:endParaRPr lang="en-US" altLang="ja-JP" sz="16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39F8BCD-B192-4357-ACC1-706ACF1B65E2}"/>
              </a:ext>
            </a:extLst>
          </p:cNvPr>
          <p:cNvSpPr txBox="1"/>
          <p:nvPr/>
        </p:nvSpPr>
        <p:spPr bwMode="auto">
          <a:xfrm>
            <a:off x="421025" y="3962162"/>
            <a:ext cx="8094325"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プログラムはあくまで、</a:t>
            </a:r>
            <a:r>
              <a:rPr lang="ja-JP" altLang="en-US" sz="1400" b="1" u="sng" dirty="0">
                <a:latin typeface="メイリオ" panose="020B0604030504040204" pitchFamily="50" charset="-128"/>
                <a:ea typeface="メイリオ" panose="020B0604030504040204" pitchFamily="50" charset="-128"/>
              </a:rPr>
              <a:t>人のおこなう動作を勝手にやってくれるものにすぎません</a:t>
            </a:r>
            <a:endParaRPr lang="en-US" altLang="ja-JP" sz="1400" b="1" u="sng"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人のおこなっている動作を超高速で、かつ、正確におこなっているだけです</a:t>
            </a:r>
            <a:endParaRPr lang="en-US" altLang="ja-JP" sz="1600" dirty="0">
              <a:latin typeface="メイリオ" panose="020B0604030504040204" pitchFamily="50" charset="-128"/>
              <a:ea typeface="メイリオ" panose="020B0604030504040204" pitchFamily="50" charset="-128"/>
            </a:endParaRPr>
          </a:p>
        </p:txBody>
      </p:sp>
      <p:pic>
        <p:nvPicPr>
          <p:cNvPr id="7" name="図 6" descr="部屋 が含まれている画像&#10;&#10;自動的に生成された説明">
            <a:extLst>
              <a:ext uri="{FF2B5EF4-FFF2-40B4-BE49-F238E27FC236}">
                <a16:creationId xmlns:a16="http://schemas.microsoft.com/office/drawing/2014/main" id="{4ADAAC1F-9786-4092-8598-7C9D0863D768}"/>
              </a:ext>
            </a:extLst>
          </p:cNvPr>
          <p:cNvPicPr>
            <a:picLocks noChangeAspect="1"/>
          </p:cNvPicPr>
          <p:nvPr/>
        </p:nvPicPr>
        <p:blipFill rotWithShape="1">
          <a:blip r:embed="rId2">
            <a:extLst>
              <a:ext uri="{28A0092B-C50C-407E-A947-70E740481C1C}">
                <a14:useLocalDpi xmlns:a14="http://schemas.microsoft.com/office/drawing/2010/main" val="0"/>
              </a:ext>
            </a:extLst>
          </a:blip>
          <a:srcRect l="84211" t="43028" r="3486" b="26489"/>
          <a:stretch/>
        </p:blipFill>
        <p:spPr>
          <a:xfrm>
            <a:off x="7252603" y="3003259"/>
            <a:ext cx="1502743" cy="2633339"/>
          </a:xfrm>
          <a:prstGeom prst="rect">
            <a:avLst/>
          </a:prstGeom>
        </p:spPr>
      </p:pic>
      <p:sp>
        <p:nvSpPr>
          <p:cNvPr id="16" name="楕円 15">
            <a:extLst>
              <a:ext uri="{FF2B5EF4-FFF2-40B4-BE49-F238E27FC236}">
                <a16:creationId xmlns:a16="http://schemas.microsoft.com/office/drawing/2014/main" id="{8F4DA2F0-04FC-4815-91A1-A8755277BC9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9448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考えるための材料集め</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82015"/>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プログラムを作るためには、先ずはアルゴリズムを考える必要があります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そのポイントは下のようになります</a:t>
            </a:r>
            <a:endParaRPr lang="en-US" altLang="ja-JP"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88BDBC-A0BF-4A3F-B833-FD72AE418803}"/>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 name="テキスト ボックス 5">
            <a:extLst>
              <a:ext uri="{FF2B5EF4-FFF2-40B4-BE49-F238E27FC236}">
                <a16:creationId xmlns:a16="http://schemas.microsoft.com/office/drawing/2014/main" id="{7864F2D6-67BC-4020-BD92-B6AABB03F9F7}"/>
              </a:ext>
            </a:extLst>
          </p:cNvPr>
          <p:cNvSpPr txBox="1"/>
          <p:nvPr/>
        </p:nvSpPr>
        <p:spPr bwMode="auto">
          <a:xfrm>
            <a:off x="1303803" y="1969765"/>
            <a:ext cx="7664028" cy="236218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目的</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・どんな状態からスタートするのか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起動条件</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・何に対して操作をしたいのか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セルなのか、中の文字なのか</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・どんな処理</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動作・計算</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をしてほしいのか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・人がどんな茶々を加える可能性があるのか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バグを潰す</a:t>
            </a:r>
            <a:r>
              <a:rPr lang="en-US" altLang="ja-JP" sz="2000" b="1" dirty="0">
                <a:solidFill>
                  <a:srgbClr val="FF7C80"/>
                </a:solidFill>
                <a:latin typeface="メイリオ" panose="020B0604030504040204" pitchFamily="50" charset="-128"/>
                <a:ea typeface="メイリオ" panose="020B0604030504040204" pitchFamily="50" charset="-128"/>
              </a:rPr>
              <a:t>)</a:t>
            </a:r>
            <a:endParaRPr lang="en-US" altLang="ja-JP" sz="1600" dirty="0">
              <a:solidFill>
                <a:srgbClr val="FF7C8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60B90C5-2B60-4E8C-9333-9DEFF1BCA1E5}"/>
              </a:ext>
            </a:extLst>
          </p:cNvPr>
          <p:cNvSpPr txBox="1"/>
          <p:nvPr/>
        </p:nvSpPr>
        <p:spPr bwMode="auto">
          <a:xfrm>
            <a:off x="1221335" y="4423720"/>
            <a:ext cx="7858330" cy="1081065"/>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上記のポイントを考えながら、必要に応じてフローチャートを作ってまとめていきましょう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＊ボールペンと紙でサラサラっと書くことをお勧めします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間違えたらそのまま残して、別のスペースに書きましょう</a:t>
            </a:r>
            <a:endParaRPr lang="en-US" altLang="ja-JP" sz="1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4A7098A6-9C5D-419D-811E-15EDCA6F233C}"/>
              </a:ext>
            </a:extLst>
          </p:cNvPr>
          <p:cNvPicPr>
            <a:picLocks noChangeAspect="1"/>
          </p:cNvPicPr>
          <p:nvPr/>
        </p:nvPicPr>
        <p:blipFill rotWithShape="1">
          <a:blip r:embed="rId2">
            <a:extLst>
              <a:ext uri="{28A0092B-C50C-407E-A947-70E740481C1C}">
                <a14:useLocalDpi xmlns:a14="http://schemas.microsoft.com/office/drawing/2010/main" val="0"/>
              </a:ext>
            </a:extLst>
          </a:blip>
          <a:srcRect l="86750" t="40217" b="12921"/>
          <a:stretch/>
        </p:blipFill>
        <p:spPr>
          <a:xfrm>
            <a:off x="237046" y="3253356"/>
            <a:ext cx="1272972" cy="3184316"/>
          </a:xfrm>
          <a:prstGeom prst="rect">
            <a:avLst/>
          </a:prstGeom>
        </p:spPr>
      </p:pic>
      <p:sp>
        <p:nvSpPr>
          <p:cNvPr id="9" name="楕円 8">
            <a:extLst>
              <a:ext uri="{FF2B5EF4-FFF2-40B4-BE49-F238E27FC236}">
                <a16:creationId xmlns:a16="http://schemas.microsoft.com/office/drawing/2014/main" id="{FB960C94-7FC0-4967-B9F5-02626056167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5251283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17202</TotalTime>
  <Words>7948</Words>
  <Application>Microsoft Office PowerPoint</Application>
  <PresentationFormat>画面に合わせる (4:3)</PresentationFormat>
  <Paragraphs>1343</Paragraphs>
  <Slides>55</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55</vt:i4>
      </vt:variant>
    </vt:vector>
  </HeadingPairs>
  <TitlesOfParts>
    <vt:vector size="65" baseType="lpstr">
      <vt:lpstr>HGP創英角ｺﾞｼｯｸUB</vt:lpstr>
      <vt:lpstr>Meiryo UI</vt:lpstr>
      <vt:lpstr>メイリオ</vt:lpstr>
      <vt:lpstr>游ゴシック</vt:lpstr>
      <vt:lpstr>Aharoni</vt:lpstr>
      <vt:lpstr>Arial</vt:lpstr>
      <vt:lpstr>Calibri</vt:lpstr>
      <vt:lpstr>Calibri Light</vt:lpstr>
      <vt:lpstr>Garamond</vt:lpstr>
      <vt:lpstr>Office テーマ</vt:lpstr>
      <vt:lpstr>Python初級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上田　敬介</dc:creator>
  <cp:lastModifiedBy>office365</cp:lastModifiedBy>
  <cp:revision>1979</cp:revision>
  <cp:lastPrinted>2021-04-16T08:51:14Z</cp:lastPrinted>
  <dcterms:created xsi:type="dcterms:W3CDTF">2020-08-08T14:33:54Z</dcterms:created>
  <dcterms:modified xsi:type="dcterms:W3CDTF">2021-09-09T15:55:33Z</dcterms:modified>
</cp:coreProperties>
</file>